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128" r:id="rId2"/>
  </p:sldMasterIdLst>
  <p:notesMasterIdLst>
    <p:notesMasterId r:id="rId16"/>
  </p:notesMasterIdLst>
  <p:handoutMasterIdLst>
    <p:handoutMasterId r:id="rId17"/>
  </p:handoutMasterIdLst>
  <p:sldIdLst>
    <p:sldId id="256" r:id="rId3"/>
    <p:sldId id="270" r:id="rId4"/>
    <p:sldId id="334" r:id="rId5"/>
    <p:sldId id="339" r:id="rId6"/>
    <p:sldId id="341" r:id="rId7"/>
    <p:sldId id="342" r:id="rId8"/>
    <p:sldId id="350" r:id="rId9"/>
    <p:sldId id="343" r:id="rId10"/>
    <p:sldId id="346" r:id="rId11"/>
    <p:sldId id="351" r:id="rId12"/>
    <p:sldId id="347" r:id="rId13"/>
    <p:sldId id="348" r:id="rId14"/>
    <p:sldId id="349"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3300"/>
    <a:srgbClr val="FF6600"/>
    <a:srgbClr val="CC00CC"/>
    <a:srgbClr val="FFCC99"/>
    <a:srgbClr val="FFCCCC"/>
    <a:srgbClr val="FFCC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7" autoAdjust="0"/>
    <p:restoredTop sz="86745" autoAdjust="0"/>
  </p:normalViewPr>
  <p:slideViewPr>
    <p:cSldViewPr>
      <p:cViewPr varScale="1">
        <p:scale>
          <a:sx n="48" d="100"/>
          <a:sy n="48" d="100"/>
        </p:scale>
        <p:origin x="1205"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496"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100">
                <a:solidFill>
                  <a:schemeClr val="tx1"/>
                </a:solidFill>
                <a:cs typeface="+mn-cs"/>
              </a:defRPr>
            </a:lvl1pPr>
          </a:lstStyle>
          <a:p>
            <a:pPr>
              <a:defRPr/>
            </a:pPr>
            <a:r>
              <a:rPr lang="en-US" dirty="0"/>
              <a:t>General Safety</a:t>
            </a:r>
          </a:p>
        </p:txBody>
      </p:sp>
      <p:sp>
        <p:nvSpPr>
          <p:cNvPr id="3075" name="Rectangle 3"/>
          <p:cNvSpPr>
            <a:spLocks noGrp="1" noChangeArrowheads="1"/>
          </p:cNvSpPr>
          <p:nvPr>
            <p:ph type="dt" sz="quarter" idx="1"/>
          </p:nvPr>
        </p:nvSpPr>
        <p:spPr bwMode="auto">
          <a:xfrm>
            <a:off x="3271838" y="0"/>
            <a:ext cx="373856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100">
                <a:solidFill>
                  <a:schemeClr val="tx1"/>
                </a:solidFill>
                <a:cs typeface="+mn-cs"/>
              </a:defRPr>
            </a:lvl1p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076" name="Rectangle 4"/>
          <p:cNvSpPr>
            <a:spLocks noGrp="1" noChangeArrowheads="1"/>
          </p:cNvSpPr>
          <p:nvPr>
            <p:ph type="ftr" sz="quarter" idx="2"/>
          </p:nvPr>
        </p:nvSpPr>
        <p:spPr bwMode="auto">
          <a:xfrm>
            <a:off x="0" y="88169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100">
                <a:solidFill>
                  <a:schemeClr val="tx1"/>
                </a:solidFill>
                <a:cs typeface="Arial" charset="0"/>
              </a:defRPr>
            </a:lvl1pPr>
          </a:lstStyle>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dirty="0"/>
              <a:t>Project Lead The Way, Inc.</a:t>
            </a:r>
            <a:endParaRPr lang="en-US" baseline="30000" dirty="0"/>
          </a:p>
          <a:p>
            <a:pPr>
              <a:defRPr/>
            </a:pPr>
            <a:r>
              <a:rPr lang="en-US" dirty="0"/>
              <a:t>Copyright </a:t>
            </a:r>
            <a:r>
              <a:rPr lang="en-US" dirty="0" smtClean="0"/>
              <a:t>2009</a:t>
            </a:r>
            <a:endParaRPr lang="en-US" dirty="0"/>
          </a:p>
        </p:txBody>
      </p:sp>
      <p:sp>
        <p:nvSpPr>
          <p:cNvPr id="3077" name="Rectangle 5"/>
          <p:cNvSpPr>
            <a:spLocks noGrp="1" noChangeArrowheads="1"/>
          </p:cNvSpPr>
          <p:nvPr>
            <p:ph type="sldNum" sz="quarter" idx="3"/>
          </p:nvPr>
        </p:nvSpPr>
        <p:spPr bwMode="auto">
          <a:xfrm>
            <a:off x="3970338"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100">
                <a:cs typeface="+mn-cs"/>
              </a:defRPr>
            </a:lvl1pPr>
          </a:lstStyle>
          <a:p>
            <a:pPr>
              <a:defRPr/>
            </a:pPr>
            <a:fld id="{7AA7FF2B-191D-4CA9-B74D-AA93C4C87DA4}" type="slidenum">
              <a:rPr lang="en-US"/>
              <a:pPr>
                <a:defRPr/>
              </a:pPr>
              <a:t>‹#›</a:t>
            </a:fld>
            <a:endParaRPr lang="en-US" dirty="0"/>
          </a:p>
        </p:txBody>
      </p:sp>
      <p:pic>
        <p:nvPicPr>
          <p:cNvPr id="40966" name="Picture 6"/>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30938" y="8786813"/>
            <a:ext cx="4857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870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100">
                <a:cs typeface="+mn-cs"/>
              </a:defRPr>
            </a:lvl1pPr>
          </a:lstStyle>
          <a:p>
            <a:pPr>
              <a:defRPr/>
            </a:pPr>
            <a:r>
              <a:rPr lang="en-US" dirty="0"/>
              <a:t>General Safety</a:t>
            </a:r>
          </a:p>
        </p:txBody>
      </p:sp>
      <p:sp>
        <p:nvSpPr>
          <p:cNvPr id="13315" name="Rectangle 3"/>
          <p:cNvSpPr>
            <a:spLocks noGrp="1" noChangeArrowheads="1"/>
          </p:cNvSpPr>
          <p:nvPr>
            <p:ph type="dt" idx="1"/>
          </p:nvPr>
        </p:nvSpPr>
        <p:spPr bwMode="auto">
          <a:xfrm>
            <a:off x="3271838" y="0"/>
            <a:ext cx="373856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100">
                <a:cs typeface="+mn-cs"/>
              </a:defRPr>
            </a:lvl1p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100">
                <a:cs typeface="Arial" charset="0"/>
              </a:defRPr>
            </a:lvl1pPr>
          </a:lstStyle>
          <a:p>
            <a:pPr>
              <a:defRPr/>
            </a:pPr>
            <a:r>
              <a:rPr lang="en-US" dirty="0"/>
              <a:t>Project Lead The Way, Inc.</a:t>
            </a:r>
            <a:endParaRPr lang="en-US" baseline="30000" dirty="0"/>
          </a:p>
          <a:p>
            <a:pPr>
              <a:defRPr/>
            </a:pPr>
            <a:r>
              <a:rPr lang="en-US" dirty="0"/>
              <a:t>Copyright 2009</a:t>
            </a:r>
          </a:p>
        </p:txBody>
      </p:sp>
      <p:sp>
        <p:nvSpPr>
          <p:cNvPr id="13319" name="Rectangle 7"/>
          <p:cNvSpPr>
            <a:spLocks noGrp="1" noChangeArrowheads="1"/>
          </p:cNvSpPr>
          <p:nvPr>
            <p:ph type="sldNum" sz="quarter" idx="5"/>
          </p:nvPr>
        </p:nvSpPr>
        <p:spPr bwMode="auto">
          <a:xfrm>
            <a:off x="3970338"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100">
                <a:cs typeface="+mn-cs"/>
              </a:defRPr>
            </a:lvl1pPr>
          </a:lstStyle>
          <a:p>
            <a:pPr>
              <a:defRPr/>
            </a:pPr>
            <a:fld id="{0096710D-C57B-4708-A850-2AB3B582E1DC}" type="slidenum">
              <a:rPr lang="en-US"/>
              <a:pPr>
                <a:defRPr/>
              </a:pPr>
              <a:t>‹#›</a:t>
            </a:fld>
            <a:endParaRPr lang="en-US" dirty="0"/>
          </a:p>
        </p:txBody>
      </p:sp>
      <p:pic>
        <p:nvPicPr>
          <p:cNvPr id="27656"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30938" y="8786813"/>
            <a:ext cx="4857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539038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2867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025B6CBE-F9E4-407B-9C9F-C3E97B84D2A0}" type="slidenum">
              <a:rPr lang="en-US"/>
              <a:pPr>
                <a:defRPr/>
              </a:pPr>
              <a:t>1</a:t>
            </a:fld>
            <a:endParaRPr lang="en-US" dirty="0"/>
          </a:p>
        </p:txBody>
      </p:sp>
      <p:sp>
        <p:nvSpPr>
          <p:cNvPr id="28678" name="Slide Image Placeholder 11"/>
          <p:cNvSpPr>
            <a:spLocks noGrp="1" noRot="1" noChangeAspect="1" noTextEdit="1"/>
          </p:cNvSpPr>
          <p:nvPr>
            <p:ph type="sldImg"/>
          </p:nvPr>
        </p:nvSpPr>
        <p:spPr>
          <a:ln/>
        </p:spPr>
      </p:sp>
      <p:sp>
        <p:nvSpPr>
          <p:cNvPr id="28679" name="Notes Placeholder 1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732EE325-5F12-43A6-B3D8-A9D709A0FC59}" type="slidenum">
              <a:rPr lang="en-US" smtClean="0"/>
              <a:pPr>
                <a:defRPr/>
              </a:pPr>
              <a:t>10</a:t>
            </a:fld>
            <a:endParaRPr lang="en-US" dirty="0"/>
          </a:p>
        </p:txBody>
      </p:sp>
    </p:spTree>
    <p:extLst>
      <p:ext uri="{BB962C8B-B14F-4D97-AF65-F5344CB8AC3E}">
        <p14:creationId xmlns:p14="http://schemas.microsoft.com/office/powerpoint/2010/main" val="160453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6858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1C3D2D8B-C4B3-40B8-9D83-D1EF241974E6}"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03328E93-B051-4881-B9AA-00D9414199F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F2387C14-781F-411B-BCAD-01DE4BD8DEBF}"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xfrm>
            <a:off x="5334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EBF54F49-01BB-422E-A575-6810A488D0F4}"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D5E68FC8-B58B-4DDD-B59E-C7AABAB2EAE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294A3565-AE0E-46E5-9715-F2B779FEC2F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AB281354-741D-4434-B79A-6BC859CC7E19}"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08385116-AFED-4AE0-82E9-E75A23B58B89}"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38BEFF74-DDF5-46C6-A71B-5723A91254DF}"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1DCCA659-5180-4420-A913-36F330BF131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732EE325-5F12-43A6-B3D8-A9D709A0FC59}"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7" descr="3x3_PLTW_Logo_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flipH="1">
            <a:off x="2514600" y="4876800"/>
            <a:ext cx="4191000" cy="584200"/>
          </a:xfrm>
          <a:prstGeom prst="rect">
            <a:avLst/>
          </a:prstGeom>
          <a:noFill/>
        </p:spPr>
        <p:txBody>
          <a:bodyPr>
            <a:spAutoFit/>
          </a:bodyPr>
          <a:lstStyle/>
          <a:p>
            <a:pPr algn="ctr">
              <a:defRPr/>
            </a:pPr>
            <a:r>
              <a:rPr lang="en-US" sz="3200" dirty="0">
                <a:latin typeface="+mn-lt"/>
              </a:rPr>
              <a:t>Digital Electronics</a:t>
            </a:r>
          </a:p>
        </p:txBody>
      </p:sp>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088A59DC-2F6E-4414-81A8-01DF6B8E8960}" type="slidenum">
              <a:rPr lang="en-US"/>
              <a:pPr>
                <a:defRPr/>
              </a:pPr>
              <a:t>‹#›</a:t>
            </a:fld>
            <a:endParaRPr lang="en-US" dirty="0"/>
          </a:p>
        </p:txBody>
      </p:sp>
    </p:spTree>
    <p:extLst>
      <p:ext uri="{BB962C8B-B14F-4D97-AF65-F5344CB8AC3E}">
        <p14:creationId xmlns:p14="http://schemas.microsoft.com/office/powerpoint/2010/main" val="104015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7480C289-3C54-4ACF-8F7B-4C48A2CCB372}" type="slidenum">
              <a:rPr lang="en-US"/>
              <a:pPr>
                <a:defRPr/>
              </a:pPr>
              <a:t>‹#›</a:t>
            </a:fld>
            <a:endParaRPr lang="en-US" dirty="0"/>
          </a:p>
        </p:txBody>
      </p:sp>
    </p:spTree>
    <p:extLst>
      <p:ext uri="{BB962C8B-B14F-4D97-AF65-F5344CB8AC3E}">
        <p14:creationId xmlns:p14="http://schemas.microsoft.com/office/powerpoint/2010/main" val="67073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EC9974-7873-4508-8907-A429085D502B}" type="slidenum">
              <a:rPr lang="en-US"/>
              <a:pPr>
                <a:defRPr/>
              </a:pPr>
              <a:t>‹#›</a:t>
            </a:fld>
            <a:endParaRPr lang="en-US" dirty="0"/>
          </a:p>
        </p:txBody>
      </p:sp>
    </p:spTree>
    <p:extLst>
      <p:ext uri="{BB962C8B-B14F-4D97-AF65-F5344CB8AC3E}">
        <p14:creationId xmlns:p14="http://schemas.microsoft.com/office/powerpoint/2010/main" val="3814534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D12F265C-982A-4911-8167-EFE4305E1F98}" type="slidenum">
              <a:rPr lang="en-US"/>
              <a:pPr>
                <a:defRPr/>
              </a:pPr>
              <a:t>‹#›</a:t>
            </a:fld>
            <a:endParaRPr lang="en-US" dirty="0"/>
          </a:p>
        </p:txBody>
      </p:sp>
      <p:sp>
        <p:nvSpPr>
          <p:cNvPr id="8" name="TextBox 7"/>
          <p:cNvSpPr txBox="1"/>
          <p:nvPr userDrawn="1"/>
        </p:nvSpPr>
        <p:spPr>
          <a:xfrm flipH="1">
            <a:off x="0" y="2667000"/>
            <a:ext cx="9144000" cy="584200"/>
          </a:xfrm>
          <a:prstGeom prst="rect">
            <a:avLst/>
          </a:prstGeom>
          <a:noFill/>
        </p:spPr>
        <p:txBody>
          <a:bodyPr wrap="square">
            <a:spAutoFit/>
          </a:bodyPr>
          <a:lstStyle/>
          <a:p>
            <a:pPr algn="ctr">
              <a:defRPr/>
            </a:pPr>
            <a:r>
              <a:rPr lang="en-US" sz="3200" dirty="0">
                <a:latin typeface="+mn-lt"/>
              </a:rPr>
              <a:t>Digital Electronics</a:t>
            </a:r>
          </a:p>
        </p:txBody>
      </p:sp>
      <p:pic>
        <p:nvPicPr>
          <p:cNvPr id="9"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7" y="3484562"/>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6605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9144000" cy="1227137"/>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22FFB0FD-127D-4644-B24D-EE5ABB259827}" type="slidenum">
              <a:rPr lang="en-US"/>
              <a:pPr>
                <a:defRPr/>
              </a:pPr>
              <a:t>‹#›</a:t>
            </a:fld>
            <a:endParaRPr lang="en-US" dirty="0"/>
          </a:p>
        </p:txBody>
      </p:sp>
    </p:spTree>
    <p:extLst>
      <p:ext uri="{BB962C8B-B14F-4D97-AF65-F5344CB8AC3E}">
        <p14:creationId xmlns:p14="http://schemas.microsoft.com/office/powerpoint/2010/main" val="26176880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5347BA-2CC6-4643-AAFF-C5EC85D2C18D}" type="slidenum">
              <a:rPr lang="en-US"/>
              <a:pPr>
                <a:defRPr/>
              </a:pPr>
              <a:t>‹#›</a:t>
            </a:fld>
            <a:endParaRPr lang="en-US" dirty="0"/>
          </a:p>
        </p:txBody>
      </p:sp>
    </p:spTree>
    <p:extLst>
      <p:ext uri="{BB962C8B-B14F-4D97-AF65-F5344CB8AC3E}">
        <p14:creationId xmlns:p14="http://schemas.microsoft.com/office/powerpoint/2010/main" val="3224094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dirty="0"/>
          </a:p>
        </p:txBody>
      </p:sp>
      <p:sp>
        <p:nvSpPr>
          <p:cNvPr id="7" name="Rectangle 6"/>
          <p:cNvSpPr>
            <a:spLocks noGrp="1" noChangeArrowheads="1"/>
          </p:cNvSpPr>
          <p:nvPr>
            <p:ph type="ftr" sz="quarter" idx="11"/>
          </p:nvPr>
        </p:nvSpPr>
        <p:spPr/>
        <p:txBody>
          <a:bodyPr/>
          <a:lstStyle>
            <a:lvl1pPr>
              <a:defRPr/>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27009B65-8425-42E1-91F3-69325F60F714}" type="slidenum">
              <a:rPr lang="en-US"/>
              <a:pPr>
                <a:defRPr/>
              </a:pPr>
              <a:t>‹#›</a:t>
            </a:fld>
            <a:endParaRPr lang="en-US" dirty="0"/>
          </a:p>
        </p:txBody>
      </p:sp>
    </p:spTree>
    <p:extLst>
      <p:ext uri="{BB962C8B-B14F-4D97-AF65-F5344CB8AC3E}">
        <p14:creationId xmlns:p14="http://schemas.microsoft.com/office/powerpoint/2010/main" val="1842957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51A17AE3-D4D2-4294-B303-DE13AF061008}" type="slidenum">
              <a:rPr lang="en-US"/>
              <a:pPr>
                <a:defRPr/>
              </a:pPr>
              <a:t>‹#›</a:t>
            </a:fld>
            <a:endParaRPr lang="en-US" dirty="0"/>
          </a:p>
        </p:txBody>
      </p:sp>
    </p:spTree>
    <p:extLst>
      <p:ext uri="{BB962C8B-B14F-4D97-AF65-F5344CB8AC3E}">
        <p14:creationId xmlns:p14="http://schemas.microsoft.com/office/powerpoint/2010/main" val="458434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55828EED-DCA9-4071-841C-927E922346B1}" type="slidenum">
              <a:rPr lang="en-US"/>
              <a:pPr>
                <a:defRPr/>
              </a:pPr>
              <a:t>‹#›</a:t>
            </a:fld>
            <a:endParaRPr lang="en-US" dirty="0"/>
          </a:p>
        </p:txBody>
      </p:sp>
    </p:spTree>
    <p:extLst>
      <p:ext uri="{BB962C8B-B14F-4D97-AF65-F5344CB8AC3E}">
        <p14:creationId xmlns:p14="http://schemas.microsoft.com/office/powerpoint/2010/main" val="1869874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F4ECBA5-EC53-417A-BA92-F817238BFB08}" type="slidenum">
              <a:rPr lang="en-US"/>
              <a:pPr>
                <a:defRPr/>
              </a:pPr>
              <a:t>‹#›</a:t>
            </a:fld>
            <a:endParaRPr lang="en-US" dirty="0"/>
          </a:p>
        </p:txBody>
      </p:sp>
    </p:spTree>
    <p:extLst>
      <p:ext uri="{BB962C8B-B14F-4D97-AF65-F5344CB8AC3E}">
        <p14:creationId xmlns:p14="http://schemas.microsoft.com/office/powerpoint/2010/main" val="2782635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F2B91DC-7707-463F-B879-4F57B3A48802}" type="slidenum">
              <a:rPr lang="en-US"/>
              <a:pPr>
                <a:defRPr/>
              </a:pPr>
              <a:t>‹#›</a:t>
            </a:fld>
            <a:endParaRPr lang="en-US" dirty="0"/>
          </a:p>
        </p:txBody>
      </p:sp>
    </p:spTree>
    <p:extLst>
      <p:ext uri="{BB962C8B-B14F-4D97-AF65-F5344CB8AC3E}">
        <p14:creationId xmlns:p14="http://schemas.microsoft.com/office/powerpoint/2010/main" val="85510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798973F9-1FA2-4CB5-B738-50E0D125EF87}" type="slidenum">
              <a:rPr lang="en-US"/>
              <a:pPr>
                <a:defRPr/>
              </a:pPr>
              <a:t>‹#›</a:t>
            </a:fld>
            <a:endParaRPr lang="en-US" dirty="0"/>
          </a:p>
        </p:txBody>
      </p:sp>
    </p:spTree>
    <p:extLst>
      <p:ext uri="{BB962C8B-B14F-4D97-AF65-F5344CB8AC3E}">
        <p14:creationId xmlns:p14="http://schemas.microsoft.com/office/powerpoint/2010/main" val="30376460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FE3C7E8-2F57-4107-A106-F337C5F0604B}" type="slidenum">
              <a:rPr lang="en-US"/>
              <a:pPr>
                <a:defRPr/>
              </a:pPr>
              <a:t>‹#›</a:t>
            </a:fld>
            <a:endParaRPr lang="en-US" dirty="0"/>
          </a:p>
        </p:txBody>
      </p:sp>
    </p:spTree>
    <p:extLst>
      <p:ext uri="{BB962C8B-B14F-4D97-AF65-F5344CB8AC3E}">
        <p14:creationId xmlns:p14="http://schemas.microsoft.com/office/powerpoint/2010/main" val="4148394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2BEEE4C2-10AD-412F-A6CF-A62C61C2DC69}" type="slidenum">
              <a:rPr lang="en-US"/>
              <a:pPr>
                <a:defRPr/>
              </a:pPr>
              <a:t>‹#›</a:t>
            </a:fld>
            <a:endParaRPr lang="en-US" dirty="0"/>
          </a:p>
        </p:txBody>
      </p:sp>
    </p:spTree>
    <p:extLst>
      <p:ext uri="{BB962C8B-B14F-4D97-AF65-F5344CB8AC3E}">
        <p14:creationId xmlns:p14="http://schemas.microsoft.com/office/powerpoint/2010/main" val="160088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D171A87-0FD7-4C28-BA8C-2C445E0C33FC}" type="slidenum">
              <a:rPr lang="en-US"/>
              <a:pPr>
                <a:defRPr/>
              </a:pPr>
              <a:t>‹#›</a:t>
            </a:fld>
            <a:endParaRPr lang="en-US" dirty="0"/>
          </a:p>
        </p:txBody>
      </p:sp>
    </p:spTree>
    <p:extLst>
      <p:ext uri="{BB962C8B-B14F-4D97-AF65-F5344CB8AC3E}">
        <p14:creationId xmlns:p14="http://schemas.microsoft.com/office/powerpoint/2010/main" val="36083730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0D09F95-9AC9-4931-BE73-F80D98FD19C9}" type="slidenum">
              <a:rPr lang="en-US"/>
              <a:pPr>
                <a:defRPr/>
              </a:pPr>
              <a:t>‹#›</a:t>
            </a:fld>
            <a:endParaRPr lang="en-US" dirty="0"/>
          </a:p>
        </p:txBody>
      </p:sp>
    </p:spTree>
    <p:extLst>
      <p:ext uri="{BB962C8B-B14F-4D97-AF65-F5344CB8AC3E}">
        <p14:creationId xmlns:p14="http://schemas.microsoft.com/office/powerpoint/2010/main" val="1376373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DF6D77D-7E31-42B3-A794-3B90F391E91D}" type="slidenum">
              <a:rPr lang="en-US"/>
              <a:pPr>
                <a:defRPr/>
              </a:pPr>
              <a:t>‹#›</a:t>
            </a:fld>
            <a:endParaRPr lang="en-US" dirty="0"/>
          </a:p>
        </p:txBody>
      </p:sp>
    </p:spTree>
    <p:extLst>
      <p:ext uri="{BB962C8B-B14F-4D97-AF65-F5344CB8AC3E}">
        <p14:creationId xmlns:p14="http://schemas.microsoft.com/office/powerpoint/2010/main" val="336864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F44175-DC2E-493E-8CF8-08979DA5A40B}" type="slidenum">
              <a:rPr lang="en-US"/>
              <a:pPr>
                <a:defRPr/>
              </a:pPr>
              <a:t>‹#›</a:t>
            </a:fld>
            <a:endParaRPr lang="en-US" dirty="0"/>
          </a:p>
        </p:txBody>
      </p:sp>
    </p:spTree>
    <p:extLst>
      <p:ext uri="{BB962C8B-B14F-4D97-AF65-F5344CB8AC3E}">
        <p14:creationId xmlns:p14="http://schemas.microsoft.com/office/powerpoint/2010/main" val="412224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dirty="0"/>
          </a:p>
        </p:txBody>
      </p:sp>
      <p:sp>
        <p:nvSpPr>
          <p:cNvPr id="7" name="Rectangle 6"/>
          <p:cNvSpPr>
            <a:spLocks noGrp="1" noChangeArrowheads="1"/>
          </p:cNvSpPr>
          <p:nvPr>
            <p:ph type="ftr" sz="quarter" idx="11"/>
          </p:nvPr>
        </p:nvSpPr>
        <p:spPr/>
        <p:txBody>
          <a:bodyPr/>
          <a:lstStyle>
            <a:lvl1pPr>
              <a:defRPr/>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2B42BD24-011C-4C81-8A87-C13F9F8BAA2B}" type="slidenum">
              <a:rPr lang="en-US"/>
              <a:pPr>
                <a:defRPr/>
              </a:pPr>
              <a:t>‹#›</a:t>
            </a:fld>
            <a:endParaRPr lang="en-US" dirty="0"/>
          </a:p>
        </p:txBody>
      </p:sp>
    </p:spTree>
    <p:extLst>
      <p:ext uri="{BB962C8B-B14F-4D97-AF65-F5344CB8AC3E}">
        <p14:creationId xmlns:p14="http://schemas.microsoft.com/office/powerpoint/2010/main" val="148791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CC70A61E-4B56-43B2-86F8-E221A47BE8A0}" type="slidenum">
              <a:rPr lang="en-US"/>
              <a:pPr>
                <a:defRPr/>
              </a:pPr>
              <a:t>‹#›</a:t>
            </a:fld>
            <a:endParaRPr lang="en-US" dirty="0"/>
          </a:p>
        </p:txBody>
      </p:sp>
    </p:spTree>
    <p:extLst>
      <p:ext uri="{BB962C8B-B14F-4D97-AF65-F5344CB8AC3E}">
        <p14:creationId xmlns:p14="http://schemas.microsoft.com/office/powerpoint/2010/main" val="176742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F5D404D-3B79-4A7C-9F14-D14215A36BD7}" type="slidenum">
              <a:rPr lang="en-US"/>
              <a:pPr>
                <a:defRPr/>
              </a:pPr>
              <a:t>‹#›</a:t>
            </a:fld>
            <a:endParaRPr lang="en-US" dirty="0"/>
          </a:p>
        </p:txBody>
      </p:sp>
    </p:spTree>
    <p:extLst>
      <p:ext uri="{BB962C8B-B14F-4D97-AF65-F5344CB8AC3E}">
        <p14:creationId xmlns:p14="http://schemas.microsoft.com/office/powerpoint/2010/main" val="307391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369D7D5-EBB4-4AD9-90B7-C29CEBB65A1C}" type="slidenum">
              <a:rPr lang="en-US"/>
              <a:pPr>
                <a:defRPr/>
              </a:pPr>
              <a:t>‹#›</a:t>
            </a:fld>
            <a:endParaRPr lang="en-US" dirty="0"/>
          </a:p>
        </p:txBody>
      </p:sp>
    </p:spTree>
    <p:extLst>
      <p:ext uri="{BB962C8B-B14F-4D97-AF65-F5344CB8AC3E}">
        <p14:creationId xmlns:p14="http://schemas.microsoft.com/office/powerpoint/2010/main" val="142618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A30ADBD-4493-4C35-A3AB-9932157AF616}" type="slidenum">
              <a:rPr lang="en-US"/>
              <a:pPr>
                <a:defRPr/>
              </a:pPr>
              <a:t>‹#›</a:t>
            </a:fld>
            <a:endParaRPr lang="en-US" dirty="0"/>
          </a:p>
        </p:txBody>
      </p:sp>
    </p:spTree>
    <p:extLst>
      <p:ext uri="{BB962C8B-B14F-4D97-AF65-F5344CB8AC3E}">
        <p14:creationId xmlns:p14="http://schemas.microsoft.com/office/powerpoint/2010/main" val="128935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EF0782C-C349-4CCE-951C-5C11B0D9DC95}" type="slidenum">
              <a:rPr lang="en-US"/>
              <a:pPr>
                <a:defRPr/>
              </a:pPr>
              <a:t>‹#›</a:t>
            </a:fld>
            <a:endParaRPr lang="en-US" dirty="0"/>
          </a:p>
        </p:txBody>
      </p:sp>
    </p:spTree>
    <p:extLst>
      <p:ext uri="{BB962C8B-B14F-4D97-AF65-F5344CB8AC3E}">
        <p14:creationId xmlns:p14="http://schemas.microsoft.com/office/powerpoint/2010/main" val="316598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FE38F409-9E57-4E06-A8CC-C85DEDC94B2F}" type="slidenum">
              <a:rPr lang="en-US"/>
              <a:pPr>
                <a:defRPr/>
              </a:pPr>
              <a:t>‹#›</a:t>
            </a:fld>
            <a:endParaRPr lang="en-US" dirty="0"/>
          </a:p>
        </p:txBody>
      </p:sp>
      <p:pic>
        <p:nvPicPr>
          <p:cNvPr id="1031"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26" r:id="rId1"/>
    <p:sldLayoutId id="2147485427" r:id="rId2"/>
    <p:sldLayoutId id="2147485414" r:id="rId3"/>
    <p:sldLayoutId id="2147485428" r:id="rId4"/>
    <p:sldLayoutId id="2147485429" r:id="rId5"/>
    <p:sldLayoutId id="2147485430" r:id="rId6"/>
    <p:sldLayoutId id="2147485415" r:id="rId7"/>
    <p:sldLayoutId id="2147485416" r:id="rId8"/>
    <p:sldLayoutId id="2147485417" r:id="rId9"/>
    <p:sldLayoutId id="2147485431" r:id="rId10"/>
    <p:sldLayoutId id="214748541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E9A209F-5959-448F-9B98-B178377EE3D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432" r:id="rId1"/>
    <p:sldLayoutId id="2147485433" r:id="rId2"/>
    <p:sldLayoutId id="2147485419" r:id="rId3"/>
    <p:sldLayoutId id="2147485434" r:id="rId4"/>
    <p:sldLayoutId id="2147485435" r:id="rId5"/>
    <p:sldLayoutId id="2147485436" r:id="rId6"/>
    <p:sldLayoutId id="2147485420" r:id="rId7"/>
    <p:sldLayoutId id="2147485421" r:id="rId8"/>
    <p:sldLayoutId id="2147485422" r:id="rId9"/>
    <p:sldLayoutId id="2147485437" r:id="rId10"/>
    <p:sldLayoutId id="2147485423" r:id="rId11"/>
    <p:sldLayoutId id="2147485424" r:id="rId12"/>
    <p:sldLayoutId id="214748542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bit.ly/amackcapacitorsafety"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705600" cy="11430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Classroom and Laboratory Safety</a:t>
            </a:r>
            <a:endParaRPr lang="en-US" b="1" kern="0" dirty="0">
              <a:solidFill>
                <a:srgbClr val="002060"/>
              </a:solidFill>
              <a:latin typeface="Arial" panose="020B0604020202020204" pitchFamily="34" charset="0"/>
              <a:cs typeface="Arial" panose="020B0604020202020204" pitchFamily="34" charset="0"/>
            </a:endParaRPr>
          </a:p>
        </p:txBody>
      </p:sp>
      <p:pic>
        <p:nvPicPr>
          <p:cNvPr id="5"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a:spLocks noGrp="1"/>
          </p:cNvSpPr>
          <p:nvPr>
            <p:ph type="ftr" sz="quarter" idx="4294967295"/>
          </p:nvPr>
        </p:nvSpPr>
        <p:spPr>
          <a:xfrm>
            <a:off x="6858000" y="6629400"/>
            <a:ext cx="2209800" cy="228600"/>
          </a:xfrm>
          <a:prstGeom prst="rect">
            <a:avLst/>
          </a:prstGeom>
        </p:spPr>
        <p:txBody>
          <a:body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2014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7"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Digital Electronics</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1219200"/>
          </a:xfrm>
        </p:spPr>
        <p:txBody>
          <a:bodyPr/>
          <a:lstStyle/>
          <a:p>
            <a:r>
              <a:rPr lang="en-US" dirty="0" smtClean="0"/>
              <a:t>Electrical Injuries – </a:t>
            </a:r>
            <a:r>
              <a:rPr lang="en-US" dirty="0" smtClean="0">
                <a:solidFill>
                  <a:srgbClr val="FF0000"/>
                </a:solidFill>
              </a:rPr>
              <a:t>Burns</a:t>
            </a:r>
            <a:endParaRPr lang="en-US" dirty="0" smtClean="0"/>
          </a:p>
        </p:txBody>
      </p:sp>
      <p:sp>
        <p:nvSpPr>
          <p:cNvPr id="23555" name="Content Placeholder 2"/>
          <p:cNvSpPr>
            <a:spLocks noGrp="1"/>
          </p:cNvSpPr>
          <p:nvPr>
            <p:ph idx="1"/>
          </p:nvPr>
        </p:nvSpPr>
        <p:spPr/>
        <p:txBody>
          <a:bodyPr/>
          <a:lstStyle/>
          <a:p>
            <a:pPr marL="341313" indent="-341313" eaLnBrk="1" hangingPunct="1">
              <a:spcBef>
                <a:spcPct val="0"/>
              </a:spcBef>
              <a:spcAft>
                <a:spcPts val="1800"/>
              </a:spcAft>
            </a:pPr>
            <a:r>
              <a:rPr lang="en-US" dirty="0" smtClean="0"/>
              <a:t>Electrical resistance produces heat. The more current, the more severe the burn.</a:t>
            </a:r>
          </a:p>
          <a:p>
            <a:pPr marL="341313" indent="-341313" eaLnBrk="1" hangingPunct="1">
              <a:spcBef>
                <a:spcPct val="0"/>
              </a:spcBef>
              <a:spcAft>
                <a:spcPts val="1800"/>
              </a:spcAft>
            </a:pPr>
            <a:r>
              <a:rPr lang="en-US" dirty="0" smtClean="0"/>
              <a:t>Shorted components will burn you upon contact.</a:t>
            </a:r>
          </a:p>
          <a:p>
            <a:pPr marL="341313" indent="-341313" eaLnBrk="1" hangingPunct="1">
              <a:spcBef>
                <a:spcPct val="0"/>
              </a:spcBef>
              <a:spcAft>
                <a:spcPts val="1800"/>
              </a:spcAft>
            </a:pPr>
            <a:r>
              <a:rPr lang="en-US" dirty="0" smtClean="0"/>
              <a:t>Soldering irons can burn your skin instantly on contact.</a:t>
            </a:r>
          </a:p>
          <a:p>
            <a:pPr marL="341313" indent="-341313"/>
            <a:endParaRPr lang="en-US" dirty="0" smtClean="0"/>
          </a:p>
        </p:txBody>
      </p:sp>
      <p:sp>
        <p:nvSpPr>
          <p:cNvPr id="4" name="Slide Number Placeholder 3"/>
          <p:cNvSpPr>
            <a:spLocks noGrp="1"/>
          </p:cNvSpPr>
          <p:nvPr>
            <p:ph type="sldNum" sz="quarter" idx="12"/>
          </p:nvPr>
        </p:nvSpPr>
        <p:spPr/>
        <p:txBody>
          <a:bodyPr/>
          <a:lstStyle/>
          <a:p>
            <a:pPr>
              <a:defRPr/>
            </a:pPr>
            <a:fld id="{6551E9F6-FBF1-4CB6-8742-3F94066368A3}" type="slidenum">
              <a:rPr lang="en-US" smtClean="0"/>
              <a:pPr>
                <a:defRPr/>
              </a:pPr>
              <a:t>10</a:t>
            </a:fld>
            <a:endParaRPr lang="en-US" dirty="0"/>
          </a:p>
        </p:txBody>
      </p:sp>
    </p:spTree>
    <p:extLst>
      <p:ext uri="{BB962C8B-B14F-4D97-AF65-F5344CB8AC3E}">
        <p14:creationId xmlns:p14="http://schemas.microsoft.com/office/powerpoint/2010/main" val="937119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0"/>
            <a:ext cx="9144000" cy="1219200"/>
          </a:xfrm>
        </p:spPr>
        <p:txBody>
          <a:bodyPr/>
          <a:lstStyle/>
          <a:p>
            <a:r>
              <a:rPr lang="en-US" dirty="0" smtClean="0"/>
              <a:t>Electrical Injuries – </a:t>
            </a:r>
            <a:r>
              <a:rPr lang="en-US" dirty="0" smtClean="0">
                <a:solidFill>
                  <a:srgbClr val="FF0000"/>
                </a:solidFill>
              </a:rPr>
              <a:t>Chemicals   </a:t>
            </a:r>
            <a:endParaRPr lang="en-US" dirty="0" smtClean="0"/>
          </a:p>
        </p:txBody>
      </p:sp>
      <p:sp>
        <p:nvSpPr>
          <p:cNvPr id="24579" name="Content Placeholder 2"/>
          <p:cNvSpPr>
            <a:spLocks noGrp="1"/>
          </p:cNvSpPr>
          <p:nvPr>
            <p:ph idx="1"/>
          </p:nvPr>
        </p:nvSpPr>
        <p:spPr>
          <a:xfrm>
            <a:off x="457200" y="1600200"/>
            <a:ext cx="8686800" cy="4525963"/>
          </a:xfrm>
        </p:spPr>
        <p:txBody>
          <a:bodyPr/>
          <a:lstStyle/>
          <a:p>
            <a:pPr marL="341313" indent="-341313" eaLnBrk="1" hangingPunct="1">
              <a:spcBef>
                <a:spcPct val="0"/>
              </a:spcBef>
              <a:spcAft>
                <a:spcPts val="1800"/>
              </a:spcAft>
            </a:pPr>
            <a:r>
              <a:rPr lang="en-US" dirty="0" smtClean="0"/>
              <a:t>Smoke from burning or melting components</a:t>
            </a:r>
          </a:p>
          <a:p>
            <a:pPr marL="341313" indent="-341313" eaLnBrk="1" hangingPunct="1">
              <a:spcBef>
                <a:spcPct val="0"/>
              </a:spcBef>
              <a:spcAft>
                <a:spcPts val="1800"/>
              </a:spcAft>
            </a:pPr>
            <a:r>
              <a:rPr lang="en-US" dirty="0" smtClean="0"/>
              <a:t>Battery chemicals</a:t>
            </a:r>
          </a:p>
          <a:p>
            <a:pPr marL="341313" indent="-341313" eaLnBrk="1" hangingPunct="1">
              <a:spcBef>
                <a:spcPct val="0"/>
              </a:spcBef>
              <a:spcAft>
                <a:spcPts val="1800"/>
              </a:spcAft>
            </a:pPr>
            <a:r>
              <a:rPr lang="en-US" dirty="0" smtClean="0"/>
              <a:t>Older, lead-based solder</a:t>
            </a:r>
          </a:p>
          <a:p>
            <a:pPr marL="341313" indent="-341313" eaLnBrk="1" hangingPunct="1">
              <a:spcBef>
                <a:spcPct val="0"/>
              </a:spcBef>
              <a:spcAft>
                <a:spcPts val="1800"/>
              </a:spcAft>
            </a:pPr>
            <a:r>
              <a:rPr lang="en-US" dirty="0" smtClean="0"/>
              <a:t>Printed circuit board etching materials</a:t>
            </a:r>
          </a:p>
          <a:p>
            <a:pPr marL="341313" indent="-341313" eaLnBrk="1" hangingPunct="1">
              <a:buFontTx/>
              <a:buNone/>
            </a:pPr>
            <a:endParaRPr lang="en-US" dirty="0" smtClean="0"/>
          </a:p>
          <a:p>
            <a:pPr marL="341313" indent="-341313" eaLnBrk="1" hangingPunct="1">
              <a:spcBef>
                <a:spcPct val="0"/>
              </a:spcBef>
              <a:spcAft>
                <a:spcPts val="1800"/>
              </a:spcAft>
            </a:pPr>
            <a:endParaRPr lang="en-US" dirty="0" smtClean="0"/>
          </a:p>
          <a:p>
            <a:pPr marL="341313" indent="-341313"/>
            <a:endParaRPr lang="en-US" dirty="0" smtClean="0"/>
          </a:p>
        </p:txBody>
      </p:sp>
      <p:sp>
        <p:nvSpPr>
          <p:cNvPr id="4" name="Slide Number Placeholder 3"/>
          <p:cNvSpPr>
            <a:spLocks noGrp="1"/>
          </p:cNvSpPr>
          <p:nvPr>
            <p:ph type="sldNum" sz="quarter" idx="12"/>
          </p:nvPr>
        </p:nvSpPr>
        <p:spPr/>
        <p:txBody>
          <a:bodyPr/>
          <a:lstStyle/>
          <a:p>
            <a:pPr>
              <a:defRPr/>
            </a:pPr>
            <a:fld id="{D2C88D3A-3103-4192-8C6A-AF343C491336}"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219200"/>
          </a:xfrm>
        </p:spPr>
        <p:txBody>
          <a:bodyPr/>
          <a:lstStyle/>
          <a:p>
            <a:r>
              <a:rPr lang="en-US" dirty="0" smtClean="0"/>
              <a:t>Electrical Injuries – </a:t>
            </a:r>
            <a:r>
              <a:rPr lang="en-US" dirty="0" smtClean="0">
                <a:solidFill>
                  <a:srgbClr val="FF0000"/>
                </a:solidFill>
              </a:rPr>
              <a:t>Wounds</a:t>
            </a:r>
            <a:endParaRPr lang="en-US" dirty="0" smtClean="0"/>
          </a:p>
        </p:txBody>
      </p:sp>
      <p:sp>
        <p:nvSpPr>
          <p:cNvPr id="25603" name="Content Placeholder 2"/>
          <p:cNvSpPr>
            <a:spLocks noGrp="1"/>
          </p:cNvSpPr>
          <p:nvPr>
            <p:ph idx="1"/>
          </p:nvPr>
        </p:nvSpPr>
        <p:spPr/>
        <p:txBody>
          <a:bodyPr/>
          <a:lstStyle/>
          <a:p>
            <a:pPr eaLnBrk="1" hangingPunct="1">
              <a:spcBef>
                <a:spcPct val="0"/>
              </a:spcBef>
              <a:spcAft>
                <a:spcPts val="1800"/>
              </a:spcAft>
            </a:pPr>
            <a:r>
              <a:rPr lang="en-US" dirty="0" smtClean="0"/>
              <a:t>Small wires can easily puncture the skin.</a:t>
            </a:r>
          </a:p>
          <a:p>
            <a:pPr eaLnBrk="1" hangingPunct="1">
              <a:spcBef>
                <a:spcPct val="0"/>
              </a:spcBef>
              <a:spcAft>
                <a:spcPts val="1800"/>
              </a:spcAft>
            </a:pPr>
            <a:r>
              <a:rPr lang="en-US" dirty="0" smtClean="0"/>
              <a:t>Pulling out Integrated Circuits (ICs) incorrectly can cut or puncture the skin.</a:t>
            </a:r>
          </a:p>
          <a:p>
            <a:pPr eaLnBrk="1" hangingPunct="1">
              <a:spcBef>
                <a:spcPct val="0"/>
              </a:spcBef>
              <a:spcAft>
                <a:spcPts val="1800"/>
              </a:spcAft>
            </a:pPr>
            <a:r>
              <a:rPr lang="en-US" dirty="0" smtClean="0"/>
              <a:t>When cutting wire, small pieces of wire can fly off and hit someone’s eye.</a:t>
            </a:r>
          </a:p>
          <a:p>
            <a:pPr eaLnBrk="1" hangingPunct="1">
              <a:buFontTx/>
              <a:buNone/>
            </a:pPr>
            <a:endParaRPr lang="en-US" dirty="0" smtClean="0"/>
          </a:p>
          <a:p>
            <a:pPr eaLnBrk="1" hangingPunct="1">
              <a:spcBef>
                <a:spcPct val="0"/>
              </a:spcBef>
              <a:spcAft>
                <a:spcPts val="1800"/>
              </a:spcAft>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74170E48-84A9-4DBB-86BF-D6BC1B6CCDA0}"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219200"/>
          </a:xfrm>
        </p:spPr>
        <p:txBody>
          <a:bodyPr/>
          <a:lstStyle/>
          <a:p>
            <a:r>
              <a:rPr lang="en-US" dirty="0" smtClean="0"/>
              <a:t>Summary</a:t>
            </a:r>
          </a:p>
        </p:txBody>
      </p:sp>
      <p:sp>
        <p:nvSpPr>
          <p:cNvPr id="26627" name="Content Placeholder 2"/>
          <p:cNvSpPr>
            <a:spLocks noGrp="1"/>
          </p:cNvSpPr>
          <p:nvPr>
            <p:ph idx="1"/>
          </p:nvPr>
        </p:nvSpPr>
        <p:spPr>
          <a:xfrm>
            <a:off x="457200" y="1295400"/>
            <a:ext cx="8305800" cy="5562600"/>
          </a:xfrm>
        </p:spPr>
        <p:txBody>
          <a:bodyPr/>
          <a:lstStyle/>
          <a:p>
            <a:pPr eaLnBrk="1" hangingPunct="1">
              <a:spcBef>
                <a:spcPct val="0"/>
              </a:spcBef>
              <a:spcAft>
                <a:spcPts val="600"/>
              </a:spcAft>
            </a:pPr>
            <a:r>
              <a:rPr lang="en-US" sz="2800" dirty="0" smtClean="0"/>
              <a:t>The purpose of the presentation was to review some of the </a:t>
            </a:r>
            <a:r>
              <a:rPr lang="en-US" sz="2800" i="1" u="sng" dirty="0" smtClean="0"/>
              <a:t>potential</a:t>
            </a:r>
            <a:r>
              <a:rPr lang="en-US" sz="2800" dirty="0" smtClean="0"/>
              <a:t> risks associated with working with electricity in a classroom/laboratory environment. </a:t>
            </a:r>
          </a:p>
          <a:p>
            <a:pPr eaLnBrk="1" hangingPunct="1">
              <a:spcBef>
                <a:spcPct val="0"/>
              </a:spcBef>
              <a:spcAft>
                <a:spcPts val="600"/>
              </a:spcAft>
            </a:pPr>
            <a:r>
              <a:rPr lang="en-US" sz="2800" dirty="0" smtClean="0"/>
              <a:t>The likelihood of any of these injuries happening is remote, but it is your responsibility to follow the rules.  </a:t>
            </a:r>
          </a:p>
          <a:p>
            <a:pPr marL="742950" lvl="2" indent="-342900" eaLnBrk="1" hangingPunct="1">
              <a:spcBef>
                <a:spcPct val="0"/>
              </a:spcBef>
              <a:spcAft>
                <a:spcPts val="600"/>
              </a:spcAft>
            </a:pPr>
            <a:r>
              <a:rPr lang="en-US" dirty="0" smtClean="0"/>
              <a:t>If you observe a classmate not following the rules, remind them.  </a:t>
            </a:r>
          </a:p>
          <a:p>
            <a:pPr marL="742950" lvl="2" indent="-342900" eaLnBrk="1" hangingPunct="1">
              <a:spcBef>
                <a:spcPct val="0"/>
              </a:spcBef>
              <a:spcAft>
                <a:spcPts val="600"/>
              </a:spcAft>
            </a:pPr>
            <a:r>
              <a:rPr lang="en-US" dirty="0" smtClean="0"/>
              <a:t>If you observe a classmate </a:t>
            </a:r>
            <a:r>
              <a:rPr lang="en-US" u="sng" dirty="0" smtClean="0"/>
              <a:t>purposely</a:t>
            </a:r>
            <a:r>
              <a:rPr lang="en-US" dirty="0" smtClean="0"/>
              <a:t> not following the rules, report them.</a:t>
            </a:r>
          </a:p>
        </p:txBody>
      </p:sp>
      <p:sp>
        <p:nvSpPr>
          <p:cNvPr id="4" name="Slide Number Placeholder 3"/>
          <p:cNvSpPr>
            <a:spLocks noGrp="1"/>
          </p:cNvSpPr>
          <p:nvPr>
            <p:ph type="sldNum" sz="quarter" idx="12"/>
          </p:nvPr>
        </p:nvSpPr>
        <p:spPr/>
        <p:txBody>
          <a:bodyPr/>
          <a:lstStyle/>
          <a:p>
            <a:pPr>
              <a:defRPr/>
            </a:pPr>
            <a:fld id="{BB71D09B-CF6A-44DE-A886-74E16A8FBEA2}"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1219200"/>
          </a:xfrm>
        </p:spPr>
        <p:txBody>
          <a:bodyPr/>
          <a:lstStyle/>
          <a:p>
            <a:pPr eaLnBrk="1" hangingPunct="1"/>
            <a:r>
              <a:rPr lang="en-US" dirty="0" smtClean="0"/>
              <a:t>Classroom &amp; Laboratory Safety</a:t>
            </a:r>
          </a:p>
        </p:txBody>
      </p:sp>
      <p:sp>
        <p:nvSpPr>
          <p:cNvPr id="5" name="Slide Number Placeholder 4"/>
          <p:cNvSpPr>
            <a:spLocks noGrp="1"/>
          </p:cNvSpPr>
          <p:nvPr>
            <p:ph type="sldNum" sz="quarter" idx="12"/>
          </p:nvPr>
        </p:nvSpPr>
        <p:spPr/>
        <p:txBody>
          <a:bodyPr/>
          <a:lstStyle/>
          <a:p>
            <a:pPr>
              <a:defRPr/>
            </a:pPr>
            <a:fld id="{804233A2-B08A-426F-AA90-8DD4FE860BB1}" type="slidenum">
              <a:rPr lang="en-US" smtClean="0"/>
              <a:pPr>
                <a:defRPr/>
              </a:pPr>
              <a:t>2</a:t>
            </a:fld>
            <a:endParaRPr lang="en-US" dirty="0"/>
          </a:p>
        </p:txBody>
      </p:sp>
      <p:sp>
        <p:nvSpPr>
          <p:cNvPr id="8" name="Content Placeholder 2"/>
          <p:cNvSpPr txBox="1">
            <a:spLocks/>
          </p:cNvSpPr>
          <p:nvPr/>
        </p:nvSpPr>
        <p:spPr>
          <a:xfrm>
            <a:off x="457200" y="1600200"/>
            <a:ext cx="8001000" cy="3886200"/>
          </a:xfrm>
          <a:prstGeom prst="rect">
            <a:avLst/>
          </a:prstGeom>
        </p:spPr>
        <p:txBody>
          <a:bodyPr/>
          <a:lstStyle/>
          <a:p>
            <a:pPr marL="273050" indent="-273050">
              <a:spcAft>
                <a:spcPts val="800"/>
              </a:spcAft>
              <a:defRPr/>
            </a:pPr>
            <a:r>
              <a:rPr lang="en-US" sz="3200" kern="0" dirty="0">
                <a:latin typeface="+mn-lt"/>
                <a:cs typeface="+mn-cs"/>
              </a:rPr>
              <a:t>This presentation will…</a:t>
            </a:r>
          </a:p>
          <a:p>
            <a:pPr marL="273050" indent="-273050">
              <a:spcAft>
                <a:spcPts val="1200"/>
              </a:spcAft>
              <a:buFont typeface="Arial" pitchFamily="34" charset="0"/>
              <a:buChar char="•"/>
              <a:defRPr/>
            </a:pPr>
            <a:r>
              <a:rPr lang="en-US" sz="2800" kern="0" dirty="0">
                <a:latin typeface="+mn-lt"/>
                <a:cs typeface="+mn-cs"/>
              </a:rPr>
              <a:t>Review general safety rules for the classroom and laboratory.</a:t>
            </a:r>
          </a:p>
          <a:p>
            <a:pPr marL="273050" indent="-273050">
              <a:spcAft>
                <a:spcPts val="1200"/>
              </a:spcAft>
              <a:buFont typeface="Arial" pitchFamily="34" charset="0"/>
              <a:buChar char="•"/>
              <a:defRPr/>
            </a:pPr>
            <a:r>
              <a:rPr lang="en-US" sz="2800" kern="0" dirty="0">
                <a:latin typeface="+mn-lt"/>
                <a:cs typeface="+mn-cs"/>
              </a:rPr>
              <a:t>Review safety rules specific to possible electrical injures.</a:t>
            </a:r>
          </a:p>
          <a:p>
            <a:pPr marL="273050" indent="-273050">
              <a:spcAft>
                <a:spcPts val="600"/>
              </a:spcAft>
              <a:buFontTx/>
              <a:buChar char="•"/>
              <a:defRPr/>
            </a:pPr>
            <a:endParaRPr lang="en-US" sz="2400" kern="0" dirty="0"/>
          </a:p>
          <a:p>
            <a:pPr marL="273050" indent="-273050">
              <a:spcAft>
                <a:spcPts val="600"/>
              </a:spcAft>
              <a:buFontTx/>
              <a:buChar char="•"/>
              <a:defRPr/>
            </a:pPr>
            <a:endParaRPr lang="en-US" sz="2400" kern="0" dirty="0">
              <a:latin typeface="+mn-lt"/>
              <a:cs typeface="+mn-cs"/>
            </a:endParaRPr>
          </a:p>
          <a:p>
            <a:pPr marL="342900" indent="-342900">
              <a:spcBef>
                <a:spcPct val="20000"/>
              </a:spcBef>
              <a:buFontTx/>
              <a:buChar char="•"/>
              <a:defRPr/>
            </a:pPr>
            <a:endParaRPr lang="en-US" sz="3200" kern="0" dirty="0">
              <a:latin typeface="+mn-lt"/>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219200"/>
          </a:xfrm>
        </p:spPr>
        <p:txBody>
          <a:bodyPr/>
          <a:lstStyle/>
          <a:p>
            <a:r>
              <a:rPr lang="en-US" dirty="0" smtClean="0"/>
              <a:t>General Safety Rules</a:t>
            </a:r>
          </a:p>
        </p:txBody>
      </p:sp>
      <p:sp>
        <p:nvSpPr>
          <p:cNvPr id="17411" name="Content Placeholder 2"/>
          <p:cNvSpPr>
            <a:spLocks noGrp="1"/>
          </p:cNvSpPr>
          <p:nvPr>
            <p:ph idx="1"/>
          </p:nvPr>
        </p:nvSpPr>
        <p:spPr>
          <a:xfrm>
            <a:off x="457200" y="1600200"/>
            <a:ext cx="8229600" cy="5029200"/>
          </a:xfrm>
        </p:spPr>
        <p:txBody>
          <a:bodyPr/>
          <a:lstStyle/>
          <a:p>
            <a:pPr marL="573088" indent="-573088" eaLnBrk="1" hangingPunct="1">
              <a:spcBef>
                <a:spcPct val="0"/>
              </a:spcBef>
              <a:spcAft>
                <a:spcPts val="2400"/>
              </a:spcAft>
              <a:buSzPct val="85000"/>
              <a:buFontTx/>
              <a:buAutoNum type="arabicPeriod"/>
            </a:pPr>
            <a:r>
              <a:rPr lang="en-US" dirty="0" smtClean="0"/>
              <a:t>Follow all written procedures.</a:t>
            </a:r>
          </a:p>
          <a:p>
            <a:pPr marL="573088" indent="-573088" eaLnBrk="1" hangingPunct="1">
              <a:spcBef>
                <a:spcPct val="0"/>
              </a:spcBef>
              <a:spcAft>
                <a:spcPts val="2400"/>
              </a:spcAft>
              <a:buSzPct val="85000"/>
              <a:buFontTx/>
              <a:buAutoNum type="arabicPeriod"/>
            </a:pPr>
            <a:r>
              <a:rPr lang="en-US" dirty="0" smtClean="0"/>
              <a:t>Read manuals, Material </a:t>
            </a:r>
            <a:r>
              <a:rPr lang="en-US" dirty="0"/>
              <a:t>S</a:t>
            </a:r>
            <a:r>
              <a:rPr lang="en-US" dirty="0" smtClean="0"/>
              <a:t>afety </a:t>
            </a:r>
            <a:r>
              <a:rPr lang="en-US" dirty="0"/>
              <a:t>D</a:t>
            </a:r>
            <a:r>
              <a:rPr lang="en-US" dirty="0" smtClean="0"/>
              <a:t>ata </a:t>
            </a:r>
            <a:r>
              <a:rPr lang="en-US" dirty="0"/>
              <a:t>S</a:t>
            </a:r>
            <a:r>
              <a:rPr lang="en-US" dirty="0" smtClean="0"/>
              <a:t>heets, or other documents that discuss specific safety precautions related to the equipment you are working with.</a:t>
            </a:r>
          </a:p>
          <a:p>
            <a:pPr marL="573088" indent="-573088" eaLnBrk="1" hangingPunct="1">
              <a:spcBef>
                <a:spcPct val="0"/>
              </a:spcBef>
              <a:spcAft>
                <a:spcPts val="2400"/>
              </a:spcAft>
              <a:buSzPct val="85000"/>
              <a:buFontTx/>
              <a:buAutoNum type="arabicPeriod"/>
            </a:pPr>
            <a:r>
              <a:rPr lang="en-US" dirty="0" smtClean="0"/>
              <a:t>Do not disable safety lockouts, grounding prongs, or other devices designed to prevent injury.</a:t>
            </a:r>
            <a:endParaRPr lang="en-US" sz="2800" dirty="0" smtClean="0"/>
          </a:p>
          <a:p>
            <a:pPr marL="573088" indent="-573088"/>
            <a:endParaRPr lang="en-US" dirty="0" smtClean="0"/>
          </a:p>
        </p:txBody>
      </p:sp>
      <p:sp>
        <p:nvSpPr>
          <p:cNvPr id="4" name="Slide Number Placeholder 3"/>
          <p:cNvSpPr>
            <a:spLocks noGrp="1"/>
          </p:cNvSpPr>
          <p:nvPr>
            <p:ph type="sldNum" sz="quarter" idx="12"/>
          </p:nvPr>
        </p:nvSpPr>
        <p:spPr/>
        <p:txBody>
          <a:bodyPr/>
          <a:lstStyle/>
          <a:p>
            <a:pPr>
              <a:defRPr/>
            </a:pPr>
            <a:fld id="{2444C471-31AE-4EBA-86CA-F13A1CEA10B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General Safety Rules</a:t>
            </a:r>
          </a:p>
        </p:txBody>
      </p:sp>
      <p:sp>
        <p:nvSpPr>
          <p:cNvPr id="18435" name="Content Placeholder 2"/>
          <p:cNvSpPr>
            <a:spLocks noGrp="1"/>
          </p:cNvSpPr>
          <p:nvPr>
            <p:ph idx="1"/>
          </p:nvPr>
        </p:nvSpPr>
        <p:spPr>
          <a:xfrm>
            <a:off x="457200" y="1447800"/>
            <a:ext cx="8229600" cy="5029200"/>
          </a:xfrm>
        </p:spPr>
        <p:txBody>
          <a:bodyPr/>
          <a:lstStyle/>
          <a:p>
            <a:pPr marL="573088" indent="-573088" eaLnBrk="1" hangingPunct="1">
              <a:spcBef>
                <a:spcPct val="0"/>
              </a:spcBef>
              <a:spcAft>
                <a:spcPts val="1200"/>
              </a:spcAft>
              <a:buSzPct val="85000"/>
              <a:buFontTx/>
              <a:buAutoNum type="arabicPeriod" startAt="4"/>
            </a:pPr>
            <a:r>
              <a:rPr lang="en-US" dirty="0" smtClean="0"/>
              <a:t>Avoid damp and wet areas when working with electricity.</a:t>
            </a:r>
          </a:p>
          <a:p>
            <a:pPr marL="573088" indent="-573088" eaLnBrk="1" hangingPunct="1">
              <a:spcBef>
                <a:spcPct val="0"/>
              </a:spcBef>
              <a:spcAft>
                <a:spcPts val="1200"/>
              </a:spcAft>
              <a:buSzPct val="85000"/>
              <a:buFontTx/>
              <a:buAutoNum type="arabicPeriod" startAt="4"/>
            </a:pPr>
            <a:r>
              <a:rPr lang="en-US" dirty="0" smtClean="0"/>
              <a:t>Avoid wearing jewelry or baggy clothing.</a:t>
            </a:r>
          </a:p>
          <a:p>
            <a:pPr marL="573088" indent="-573088" eaLnBrk="1" hangingPunct="1">
              <a:spcBef>
                <a:spcPct val="0"/>
              </a:spcBef>
              <a:spcAft>
                <a:spcPts val="1200"/>
              </a:spcAft>
              <a:buSzPct val="85000"/>
              <a:buFontTx/>
              <a:buAutoNum type="arabicPeriod" startAt="4"/>
            </a:pPr>
            <a:r>
              <a:rPr lang="en-US" dirty="0" smtClean="0"/>
              <a:t>Assume circuits are on and check with voltmeter before handling wires.</a:t>
            </a:r>
          </a:p>
          <a:p>
            <a:pPr marL="573088" indent="-573088" eaLnBrk="1" hangingPunct="1">
              <a:spcBef>
                <a:spcPct val="0"/>
              </a:spcBef>
              <a:spcAft>
                <a:spcPts val="1200"/>
              </a:spcAft>
              <a:buSzPct val="85000"/>
              <a:buFontTx/>
              <a:buAutoNum type="arabicPeriod" startAt="4"/>
            </a:pPr>
            <a:r>
              <a:rPr lang="en-US" dirty="0" smtClean="0"/>
              <a:t>Broken or damaged tools should be labeled with DAMAGED DO NOT USE. The instructor should be notified so that the tool may be repaired or replaced.</a:t>
            </a:r>
          </a:p>
          <a:p>
            <a:pPr marL="573088" indent="-573088"/>
            <a:endParaRPr lang="en-US" dirty="0" smtClean="0"/>
          </a:p>
        </p:txBody>
      </p:sp>
      <p:sp>
        <p:nvSpPr>
          <p:cNvPr id="4" name="Slide Number Placeholder 3"/>
          <p:cNvSpPr>
            <a:spLocks noGrp="1"/>
          </p:cNvSpPr>
          <p:nvPr>
            <p:ph type="sldNum" sz="quarter" idx="12"/>
          </p:nvPr>
        </p:nvSpPr>
        <p:spPr/>
        <p:txBody>
          <a:bodyPr/>
          <a:lstStyle/>
          <a:p>
            <a:pPr>
              <a:defRPr/>
            </a:pPr>
            <a:fld id="{487B8BA4-03AC-4B3C-ADFD-BE8DB19494D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General Safety Rules</a:t>
            </a:r>
          </a:p>
        </p:txBody>
      </p:sp>
      <p:sp>
        <p:nvSpPr>
          <p:cNvPr id="19459" name="Content Placeholder 2"/>
          <p:cNvSpPr>
            <a:spLocks noGrp="1"/>
          </p:cNvSpPr>
          <p:nvPr>
            <p:ph idx="1"/>
          </p:nvPr>
        </p:nvSpPr>
        <p:spPr>
          <a:xfrm>
            <a:off x="457200" y="1600200"/>
            <a:ext cx="8229600" cy="5029200"/>
          </a:xfrm>
        </p:spPr>
        <p:txBody>
          <a:bodyPr/>
          <a:lstStyle/>
          <a:p>
            <a:pPr marL="573088" indent="-573088" eaLnBrk="1" hangingPunct="1">
              <a:spcBef>
                <a:spcPct val="0"/>
              </a:spcBef>
              <a:spcAft>
                <a:spcPts val="1200"/>
              </a:spcAft>
              <a:buSzPct val="85000"/>
              <a:buFontTx/>
              <a:buAutoNum type="arabicPeriod" startAt="8"/>
            </a:pPr>
            <a:r>
              <a:rPr lang="en-US" dirty="0" smtClean="0"/>
              <a:t>Have a classmate control the power so that passersby do not turn the power back on.</a:t>
            </a:r>
          </a:p>
          <a:p>
            <a:pPr marL="573088" indent="-573088" eaLnBrk="1" hangingPunct="1">
              <a:spcBef>
                <a:spcPct val="0"/>
              </a:spcBef>
              <a:spcAft>
                <a:spcPts val="1200"/>
              </a:spcAft>
              <a:buSzPct val="85000"/>
              <a:buFontTx/>
              <a:buAutoNum type="arabicPeriod" startAt="9"/>
            </a:pPr>
            <a:r>
              <a:rPr lang="en-US" dirty="0" smtClean="0"/>
              <a:t>Use only the appropriate class of fire extinguisher to put out electrical fires.</a:t>
            </a:r>
          </a:p>
          <a:p>
            <a:pPr marL="1025525" lvl="2" indent="-331788" eaLnBrk="1" hangingPunct="1">
              <a:spcBef>
                <a:spcPct val="0"/>
              </a:spcBef>
              <a:spcAft>
                <a:spcPts val="1200"/>
              </a:spcAft>
              <a:buSzPct val="85000"/>
            </a:pPr>
            <a:r>
              <a:rPr lang="en-US" sz="2800" dirty="0" smtClean="0"/>
              <a:t>Class C fire extinguishers are preferred.</a:t>
            </a:r>
          </a:p>
          <a:p>
            <a:pPr marL="1025525" lvl="2" indent="-331788" eaLnBrk="1" hangingPunct="1">
              <a:spcBef>
                <a:spcPct val="0"/>
              </a:spcBef>
              <a:spcAft>
                <a:spcPts val="1200"/>
              </a:spcAft>
              <a:buSzPct val="85000"/>
            </a:pPr>
            <a:r>
              <a:rPr lang="en-US" sz="2800" dirty="0" smtClean="0"/>
              <a:t>Class B or D are acceptable and will work.</a:t>
            </a:r>
          </a:p>
          <a:p>
            <a:pPr marL="1025525" lvl="2" indent="-331788" eaLnBrk="1" hangingPunct="1">
              <a:spcBef>
                <a:spcPct val="0"/>
              </a:spcBef>
              <a:spcAft>
                <a:spcPts val="1200"/>
              </a:spcAft>
              <a:buSzPct val="85000"/>
            </a:pPr>
            <a:r>
              <a:rPr lang="en-US" sz="2800" dirty="0" smtClean="0"/>
              <a:t>Class A - Water can make electrical fires worse. Water and electricity do not mix.</a:t>
            </a:r>
          </a:p>
          <a:p>
            <a:pPr marL="573088" indent="-573088" eaLnBrk="1" hangingPunct="1">
              <a:spcBef>
                <a:spcPct val="0"/>
              </a:spcBef>
              <a:spcAft>
                <a:spcPts val="1800"/>
              </a:spcAft>
              <a:buSzPct val="85000"/>
              <a:buFontTx/>
              <a:buNone/>
            </a:pPr>
            <a:endParaRPr lang="en-US" sz="2800" dirty="0" smtClean="0"/>
          </a:p>
        </p:txBody>
      </p:sp>
      <p:sp>
        <p:nvSpPr>
          <p:cNvPr id="4" name="Slide Number Placeholder 3"/>
          <p:cNvSpPr>
            <a:spLocks noGrp="1"/>
          </p:cNvSpPr>
          <p:nvPr>
            <p:ph type="sldNum" sz="quarter" idx="12"/>
          </p:nvPr>
        </p:nvSpPr>
        <p:spPr/>
        <p:txBody>
          <a:bodyPr/>
          <a:lstStyle/>
          <a:p>
            <a:pPr>
              <a:defRPr/>
            </a:pPr>
            <a:fld id="{1E602E2B-9208-44A5-89B7-EE57FBD2D31C}"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General Safety Rules</a:t>
            </a:r>
          </a:p>
        </p:txBody>
      </p:sp>
      <p:sp>
        <p:nvSpPr>
          <p:cNvPr id="20483" name="Content Placeholder 2"/>
          <p:cNvSpPr>
            <a:spLocks noGrp="1"/>
          </p:cNvSpPr>
          <p:nvPr>
            <p:ph idx="1"/>
          </p:nvPr>
        </p:nvSpPr>
        <p:spPr>
          <a:xfrm>
            <a:off x="457200" y="1600200"/>
            <a:ext cx="8382000" cy="5029200"/>
          </a:xfrm>
        </p:spPr>
        <p:txBody>
          <a:bodyPr/>
          <a:lstStyle/>
          <a:p>
            <a:pPr marL="568325" indent="-568325" eaLnBrk="1" hangingPunct="1">
              <a:spcBef>
                <a:spcPts val="1200"/>
              </a:spcBef>
              <a:spcAft>
                <a:spcPts val="1800"/>
              </a:spcAft>
              <a:buSzPct val="85000"/>
              <a:buFontTx/>
              <a:buAutoNum type="arabicPeriod" startAt="10"/>
            </a:pPr>
            <a:r>
              <a:rPr lang="en-US" dirty="0" smtClean="0"/>
              <a:t>Use chemicals as directed on the container.</a:t>
            </a:r>
          </a:p>
          <a:p>
            <a:pPr marL="568325" indent="-568325" eaLnBrk="1" hangingPunct="1">
              <a:spcBef>
                <a:spcPct val="0"/>
              </a:spcBef>
              <a:spcAft>
                <a:spcPts val="1800"/>
              </a:spcAft>
              <a:buSzPct val="85000"/>
              <a:buFontTx/>
              <a:buAutoNum type="arabicPeriod" startAt="10"/>
            </a:pPr>
            <a:r>
              <a:rPr lang="en-US" dirty="0" smtClean="0"/>
              <a:t>Do not use any tools or equipment until instructed on their proper use.</a:t>
            </a:r>
          </a:p>
          <a:p>
            <a:pPr marL="568325" indent="-568325" eaLnBrk="1" hangingPunct="1">
              <a:spcBef>
                <a:spcPct val="0"/>
              </a:spcBef>
              <a:spcAft>
                <a:spcPts val="1800"/>
              </a:spcAft>
              <a:buSzPct val="85000"/>
              <a:buFontTx/>
              <a:buAutoNum type="arabicPeriod" startAt="12"/>
            </a:pPr>
            <a:r>
              <a:rPr lang="en-US" dirty="0" smtClean="0"/>
              <a:t>Use safety glasses (or goggles) around chemicals that may splash or objects that can be thrown.</a:t>
            </a:r>
          </a:p>
        </p:txBody>
      </p:sp>
      <p:sp>
        <p:nvSpPr>
          <p:cNvPr id="4" name="Slide Number Placeholder 3"/>
          <p:cNvSpPr>
            <a:spLocks noGrp="1"/>
          </p:cNvSpPr>
          <p:nvPr>
            <p:ph type="sldNum" sz="quarter" idx="12"/>
          </p:nvPr>
        </p:nvSpPr>
        <p:spPr/>
        <p:txBody>
          <a:bodyPr/>
          <a:lstStyle/>
          <a:p>
            <a:pPr>
              <a:defRPr/>
            </a:pPr>
            <a:fld id="{60C7458E-C963-4495-827F-F38222C9FDCD}"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General Safety Rules</a:t>
            </a:r>
          </a:p>
        </p:txBody>
      </p:sp>
      <p:sp>
        <p:nvSpPr>
          <p:cNvPr id="21507" name="Content Placeholder 2"/>
          <p:cNvSpPr>
            <a:spLocks noGrp="1"/>
          </p:cNvSpPr>
          <p:nvPr>
            <p:ph idx="1"/>
          </p:nvPr>
        </p:nvSpPr>
        <p:spPr>
          <a:xfrm>
            <a:off x="457200" y="1676400"/>
            <a:ext cx="8382000" cy="4648200"/>
          </a:xfrm>
        </p:spPr>
        <p:txBody>
          <a:bodyPr/>
          <a:lstStyle/>
          <a:p>
            <a:pPr marL="568325" indent="-568325" eaLnBrk="1" hangingPunct="1">
              <a:spcBef>
                <a:spcPct val="0"/>
              </a:spcBef>
              <a:spcAft>
                <a:spcPts val="1800"/>
              </a:spcAft>
              <a:buSzPct val="85000"/>
              <a:buFontTx/>
              <a:buAutoNum type="arabicPeriod" startAt="13"/>
            </a:pPr>
            <a:r>
              <a:rPr lang="en-US" dirty="0" smtClean="0"/>
              <a:t>Take your time. Most accidents occur when people rush their work.</a:t>
            </a:r>
          </a:p>
          <a:p>
            <a:pPr marL="568325" indent="-568325" eaLnBrk="1" hangingPunct="1">
              <a:spcBef>
                <a:spcPct val="0"/>
              </a:spcBef>
              <a:spcAft>
                <a:spcPts val="1800"/>
              </a:spcAft>
              <a:buSzPct val="85000"/>
              <a:buFontTx/>
              <a:buAutoNum type="arabicPeriod" startAt="13"/>
            </a:pPr>
            <a:r>
              <a:rPr lang="en-US" dirty="0" smtClean="0"/>
              <a:t>Keep the laboratory clean and neat.  Clutter and broken or dirty tools can create a safety hazard.</a:t>
            </a:r>
          </a:p>
        </p:txBody>
      </p:sp>
      <p:sp>
        <p:nvSpPr>
          <p:cNvPr id="4" name="Slide Number Placeholder 3"/>
          <p:cNvSpPr>
            <a:spLocks noGrp="1"/>
          </p:cNvSpPr>
          <p:nvPr>
            <p:ph type="sldNum" sz="quarter" idx="12"/>
          </p:nvPr>
        </p:nvSpPr>
        <p:spPr/>
        <p:txBody>
          <a:bodyPr/>
          <a:lstStyle/>
          <a:p>
            <a:pPr>
              <a:defRPr/>
            </a:pPr>
            <a:fld id="{24275A99-F6E7-4993-8F5E-C85B3062C594}"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3999" cy="1219200"/>
          </a:xfrm>
        </p:spPr>
        <p:txBody>
          <a:bodyPr/>
          <a:lstStyle/>
          <a:p>
            <a:r>
              <a:rPr lang="en-US" dirty="0" smtClean="0"/>
              <a:t>Electrical Injuries - </a:t>
            </a:r>
            <a:r>
              <a:rPr lang="en-US" dirty="0" smtClean="0">
                <a:solidFill>
                  <a:srgbClr val="FF0000"/>
                </a:solidFill>
              </a:rPr>
              <a:t>Electrocution</a:t>
            </a:r>
            <a:endParaRPr lang="en-US" dirty="0" smtClean="0"/>
          </a:p>
        </p:txBody>
      </p:sp>
      <p:sp>
        <p:nvSpPr>
          <p:cNvPr id="22531" name="Content Placeholder 2"/>
          <p:cNvSpPr>
            <a:spLocks noGrp="1"/>
          </p:cNvSpPr>
          <p:nvPr>
            <p:ph idx="1"/>
          </p:nvPr>
        </p:nvSpPr>
        <p:spPr>
          <a:xfrm>
            <a:off x="457200" y="1295400"/>
            <a:ext cx="8229600" cy="1524000"/>
          </a:xfrm>
        </p:spPr>
        <p:txBody>
          <a:bodyPr/>
          <a:lstStyle/>
          <a:p>
            <a:pPr marL="514350" indent="-457200" algn="ctr" eaLnBrk="1" hangingPunct="1">
              <a:spcBef>
                <a:spcPct val="0"/>
              </a:spcBef>
              <a:spcAft>
                <a:spcPts val="600"/>
              </a:spcAft>
              <a:buFontTx/>
              <a:buNone/>
            </a:pPr>
            <a:r>
              <a:rPr lang="en-US" dirty="0" smtClean="0"/>
              <a:t>Current Kills!</a:t>
            </a:r>
          </a:p>
          <a:p>
            <a:pPr marL="0" lvl="1" indent="0" eaLnBrk="1" hangingPunct="1">
              <a:spcBef>
                <a:spcPct val="0"/>
              </a:spcBef>
              <a:spcAft>
                <a:spcPts val="1800"/>
              </a:spcAft>
              <a:buFontTx/>
              <a:buNone/>
            </a:pPr>
            <a:r>
              <a:rPr lang="en-US" sz="1800" dirty="0" smtClean="0"/>
              <a:t>The current level is determined by the applied voltage and the resistance of the material (i.e., your body) that the current is flowing through. Depending on the individual, the resistance of </a:t>
            </a:r>
            <a:r>
              <a:rPr lang="en-US" sz="1800" i="1" dirty="0" smtClean="0"/>
              <a:t>dry skin</a:t>
            </a:r>
            <a:r>
              <a:rPr lang="en-US" sz="1800" dirty="0" smtClean="0"/>
              <a:t> is usually between 1,000 -100,000 </a:t>
            </a:r>
            <a:r>
              <a:rPr lang="en-US" sz="1800" dirty="0" smtClean="0">
                <a:sym typeface="Symbol" pitchFamily="18" charset="2"/>
              </a:rPr>
              <a:t></a:t>
            </a:r>
            <a:r>
              <a:rPr lang="en-US" sz="1800" dirty="0" smtClean="0"/>
              <a:t>.</a:t>
            </a:r>
          </a:p>
          <a:p>
            <a:pPr marL="0" lvl="1" indent="0" eaLnBrk="1" hangingPunct="1">
              <a:spcBef>
                <a:spcPct val="0"/>
              </a:spcBef>
              <a:spcAft>
                <a:spcPts val="1800"/>
              </a:spcAft>
              <a:buFontTx/>
              <a:buNone/>
            </a:pPr>
            <a:endParaRPr lang="en-US" sz="2000" dirty="0" smtClean="0"/>
          </a:p>
          <a:p>
            <a:pPr marL="514350" indent="-457200"/>
            <a:endParaRPr lang="en-US" dirty="0" smtClean="0"/>
          </a:p>
        </p:txBody>
      </p:sp>
      <p:sp>
        <p:nvSpPr>
          <p:cNvPr id="4" name="Slide Number Placeholder 3"/>
          <p:cNvSpPr>
            <a:spLocks noGrp="1"/>
          </p:cNvSpPr>
          <p:nvPr>
            <p:ph type="sldNum" sz="quarter" idx="12"/>
          </p:nvPr>
        </p:nvSpPr>
        <p:spPr/>
        <p:txBody>
          <a:bodyPr/>
          <a:lstStyle/>
          <a:p>
            <a:pPr>
              <a:defRPr/>
            </a:pPr>
            <a:fld id="{8ED65847-394E-4D6F-9942-3DBF1064C0D7}" type="slidenum">
              <a:rPr lang="en-US" smtClean="0"/>
              <a:pPr>
                <a:defRPr/>
              </a:pPr>
              <a:t>8</a:t>
            </a:fld>
            <a:endParaRPr lang="en-US" dirty="0"/>
          </a:p>
        </p:txBody>
      </p:sp>
      <p:graphicFrame>
        <p:nvGraphicFramePr>
          <p:cNvPr id="5" name="Table 4"/>
          <p:cNvGraphicFramePr>
            <a:graphicFrameLocks noGrp="1"/>
          </p:cNvGraphicFramePr>
          <p:nvPr/>
        </p:nvGraphicFramePr>
        <p:xfrm>
          <a:off x="609600" y="2819400"/>
          <a:ext cx="6858000" cy="3860799"/>
        </p:xfrm>
        <a:graphic>
          <a:graphicData uri="http://schemas.openxmlformats.org/drawingml/2006/table">
            <a:tbl>
              <a:tblPr/>
              <a:tblGrid>
                <a:gridCol w="1222218">
                  <a:extLst>
                    <a:ext uri="{9D8B030D-6E8A-4147-A177-3AD203B41FA5}">
                      <a16:colId xmlns:a16="http://schemas.microsoft.com/office/drawing/2014/main" val="20000"/>
                    </a:ext>
                  </a:extLst>
                </a:gridCol>
                <a:gridCol w="1018514">
                  <a:extLst>
                    <a:ext uri="{9D8B030D-6E8A-4147-A177-3AD203B41FA5}">
                      <a16:colId xmlns:a16="http://schemas.microsoft.com/office/drawing/2014/main" val="20001"/>
                    </a:ext>
                  </a:extLst>
                </a:gridCol>
                <a:gridCol w="1290119">
                  <a:extLst>
                    <a:ext uri="{9D8B030D-6E8A-4147-A177-3AD203B41FA5}">
                      <a16:colId xmlns:a16="http://schemas.microsoft.com/office/drawing/2014/main" val="20002"/>
                    </a:ext>
                  </a:extLst>
                </a:gridCol>
                <a:gridCol w="3327149">
                  <a:extLst>
                    <a:ext uri="{9D8B030D-6E8A-4147-A177-3AD203B41FA5}">
                      <a16:colId xmlns:a16="http://schemas.microsoft.com/office/drawing/2014/main" val="20003"/>
                    </a:ext>
                  </a:extLst>
                </a:gridCol>
              </a:tblGrid>
              <a:tr h="260922">
                <a:tc>
                  <a:txBody>
                    <a:bodyPr/>
                    <a:lstStyle/>
                    <a:p>
                      <a:pPr algn="ctr"/>
                      <a:endParaRPr lang="en-US" sz="1400" dirty="0"/>
                    </a:p>
                  </a:txBody>
                  <a:tcPr marL="37630" marR="37630" marT="18819" marB="188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400" dirty="0" smtClean="0"/>
                        <a:t>Required</a:t>
                      </a:r>
                      <a:r>
                        <a:rPr lang="en-US" sz="1400" baseline="0" dirty="0" smtClean="0"/>
                        <a:t> Voltage</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L="37630" marR="37630" marT="18815" marB="188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0922">
                <a:tc>
                  <a:txBody>
                    <a:bodyPr/>
                    <a:lstStyle/>
                    <a:p>
                      <a:pPr algn="ctr"/>
                      <a:r>
                        <a:rPr lang="en-US" sz="1400" dirty="0" smtClean="0"/>
                        <a:t>Current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1,000</a:t>
                      </a:r>
                      <a:r>
                        <a:rPr lang="en-US" sz="1400" baseline="0" dirty="0" smtClean="0"/>
                        <a:t> </a:t>
                      </a:r>
                      <a:r>
                        <a:rPr lang="en-US" sz="1400" baseline="0" dirty="0" smtClean="0">
                          <a:sym typeface="Symbol"/>
                        </a:rPr>
                        <a: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100,000</a:t>
                      </a:r>
                      <a:r>
                        <a:rPr lang="en-US" sz="1400" baseline="0" dirty="0" smtClean="0"/>
                        <a:t> </a:t>
                      </a:r>
                      <a:r>
                        <a:rPr lang="en-US" sz="1400" baseline="0" dirty="0" smtClean="0">
                          <a:sym typeface="Symbol"/>
                        </a:rPr>
                        <a:t></a:t>
                      </a:r>
                      <a:endParaRPr lang="en-US" sz="1400" dirty="0" smtClean="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Comments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86960">
                <a:tc>
                  <a:txBody>
                    <a:bodyPr/>
                    <a:lstStyle/>
                    <a:p>
                      <a:pPr algn="ctr"/>
                      <a:r>
                        <a:rPr lang="en-US" sz="1400" dirty="0"/>
                        <a:t>1 mA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1</a:t>
                      </a:r>
                      <a:r>
                        <a:rPr lang="en-US" sz="1400" baseline="0" dirty="0" smtClean="0"/>
                        <a:t> volt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100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a:t>Threshold of feeling, tingling sensation.</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extLst>
                  <a:ext uri="{0D108BD9-81ED-4DB2-BD59-A6C34878D82A}">
                    <a16:rowId xmlns:a16="http://schemas.microsoft.com/office/drawing/2014/main" val="10002"/>
                  </a:ext>
                </a:extLst>
              </a:tr>
              <a:tr h="486960">
                <a:tc>
                  <a:txBody>
                    <a:bodyPr/>
                    <a:lstStyle/>
                    <a:p>
                      <a:pPr algn="ctr"/>
                      <a:r>
                        <a:rPr lang="en-US" sz="1400" dirty="0" smtClean="0"/>
                        <a:t>15 </a:t>
                      </a:r>
                      <a:r>
                        <a:rPr lang="en-US" sz="1400" dirty="0"/>
                        <a:t>mA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5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500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Maximum</a:t>
                      </a:r>
                      <a:r>
                        <a:rPr lang="en-US" sz="1400" baseline="0" dirty="0" smtClean="0"/>
                        <a:t> current level a human can withstand before sustaining injury.</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extLst>
                  <a:ext uri="{0D108BD9-81ED-4DB2-BD59-A6C34878D82A}">
                    <a16:rowId xmlns:a16="http://schemas.microsoft.com/office/drawing/2014/main" val="10003"/>
                  </a:ext>
                </a:extLst>
              </a:tr>
              <a:tr h="486960">
                <a:tc>
                  <a:txBody>
                    <a:bodyPr/>
                    <a:lstStyle/>
                    <a:p>
                      <a:pPr algn="ctr"/>
                      <a:r>
                        <a:rPr lang="en-US" sz="1400" dirty="0" smtClean="0"/>
                        <a:t>15-20 mA</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smtClean="0"/>
                        <a:t>10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smtClean="0"/>
                        <a:t>1000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a:t>Beginning of sustained muscular contraction ("Can't let go" current.)</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extLst>
                  <a:ext uri="{0D108BD9-81ED-4DB2-BD59-A6C34878D82A}">
                    <a16:rowId xmlns:a16="http://schemas.microsoft.com/office/drawing/2014/main" val="10004"/>
                  </a:ext>
                </a:extLst>
              </a:tr>
              <a:tr h="712999">
                <a:tc>
                  <a:txBody>
                    <a:bodyPr/>
                    <a:lstStyle/>
                    <a:p>
                      <a:pPr algn="ctr"/>
                      <a:r>
                        <a:rPr lang="en-US" sz="1400" dirty="0"/>
                        <a:t>100-300 </a:t>
                      </a:r>
                      <a:r>
                        <a:rPr lang="en-US" sz="1400" dirty="0" smtClean="0"/>
                        <a:t>mA</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100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10,000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a:t>Ventricular fibrillation, fatal if continued. Respiratory function continues.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extLst>
                  <a:ext uri="{0D108BD9-81ED-4DB2-BD59-A6C34878D82A}">
                    <a16:rowId xmlns:a16="http://schemas.microsoft.com/office/drawing/2014/main" val="10005"/>
                  </a:ext>
                </a:extLst>
              </a:tr>
              <a:tr h="1165076">
                <a:tc>
                  <a:txBody>
                    <a:bodyPr/>
                    <a:lstStyle/>
                    <a:p>
                      <a:pPr algn="ctr"/>
                      <a:r>
                        <a:rPr lang="en-US" sz="1400" dirty="0"/>
                        <a:t>6 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6000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600,000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a:t>Sustained ventricular contraction followed by normal heart </a:t>
                      </a:r>
                      <a:r>
                        <a:rPr lang="en-US" sz="1400" dirty="0" smtClean="0"/>
                        <a:t>rhythm. </a:t>
                      </a:r>
                      <a:r>
                        <a:rPr lang="en-US" sz="1400" dirty="0"/>
                        <a:t>(defibrillation). Temporary respiratory paralysis and </a:t>
                      </a:r>
                      <a:r>
                        <a:rPr lang="en-US" sz="1400" dirty="0" smtClean="0"/>
                        <a:t>burns</a:t>
                      </a:r>
                      <a:r>
                        <a:rPr lang="en-US" sz="1400" dirty="0"/>
                        <a:t>.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extLst>
                  <a:ext uri="{0D108BD9-81ED-4DB2-BD59-A6C34878D82A}">
                    <a16:rowId xmlns:a16="http://schemas.microsoft.com/office/drawing/2014/main" val="10006"/>
                  </a:ext>
                </a:extLst>
              </a:tr>
            </a:tbl>
          </a:graphicData>
        </a:graphic>
      </p:graphicFrame>
      <p:sp>
        <p:nvSpPr>
          <p:cNvPr id="6" name="Right Brace 5"/>
          <p:cNvSpPr/>
          <p:nvPr/>
        </p:nvSpPr>
        <p:spPr>
          <a:xfrm>
            <a:off x="7543800" y="4386263"/>
            <a:ext cx="228600" cy="365125"/>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7" name="Right Brace 6"/>
          <p:cNvSpPr/>
          <p:nvPr/>
        </p:nvSpPr>
        <p:spPr>
          <a:xfrm>
            <a:off x="7543800" y="4878388"/>
            <a:ext cx="228600" cy="1736725"/>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2576" name="TextBox 7"/>
          <p:cNvSpPr txBox="1">
            <a:spLocks noChangeArrowheads="1"/>
          </p:cNvSpPr>
          <p:nvPr/>
        </p:nvSpPr>
        <p:spPr bwMode="auto">
          <a:xfrm>
            <a:off x="7772400" y="5218113"/>
            <a:ext cx="1143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Burns, Permanent Damage, or Death</a:t>
            </a:r>
          </a:p>
        </p:txBody>
      </p:sp>
      <p:sp>
        <p:nvSpPr>
          <p:cNvPr id="22577" name="TextBox 8"/>
          <p:cNvSpPr txBox="1">
            <a:spLocks noChangeArrowheads="1"/>
          </p:cNvSpPr>
          <p:nvPr/>
        </p:nvSpPr>
        <p:spPr bwMode="auto">
          <a:xfrm>
            <a:off x="7840663" y="4325938"/>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Extreme Pain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1219200"/>
          </a:xfrm>
        </p:spPr>
        <p:txBody>
          <a:bodyPr/>
          <a:lstStyle/>
          <a:p>
            <a:r>
              <a:rPr lang="en-US" dirty="0" smtClean="0"/>
              <a:t>Capacitors</a:t>
            </a:r>
          </a:p>
        </p:txBody>
      </p:sp>
      <p:sp>
        <p:nvSpPr>
          <p:cNvPr id="23555" name="Content Placeholder 2"/>
          <p:cNvSpPr>
            <a:spLocks noGrp="1"/>
          </p:cNvSpPr>
          <p:nvPr>
            <p:ph idx="1"/>
          </p:nvPr>
        </p:nvSpPr>
        <p:spPr>
          <a:xfrm>
            <a:off x="457200" y="1219200"/>
            <a:ext cx="8229600" cy="4525963"/>
          </a:xfrm>
        </p:spPr>
        <p:txBody>
          <a:bodyPr/>
          <a:lstStyle/>
          <a:p>
            <a:pPr marL="341313" indent="-341313" eaLnBrk="1" hangingPunct="1">
              <a:spcBef>
                <a:spcPct val="0"/>
              </a:spcBef>
              <a:spcAft>
                <a:spcPts val="1800"/>
              </a:spcAft>
            </a:pPr>
            <a:r>
              <a:rPr lang="en-US" sz="2500" dirty="0" smtClean="0"/>
              <a:t>A Capacitor is an electronics component that stores electricity.</a:t>
            </a:r>
          </a:p>
          <a:p>
            <a:pPr marL="341313" indent="-341313" eaLnBrk="1" hangingPunct="1">
              <a:spcBef>
                <a:spcPct val="0"/>
              </a:spcBef>
              <a:spcAft>
                <a:spcPts val="1800"/>
              </a:spcAft>
            </a:pPr>
            <a:r>
              <a:rPr lang="en-US" sz="2500" dirty="0" smtClean="0"/>
              <a:t>If a Capacitor stores more energy that it can handle it could explode.</a:t>
            </a:r>
          </a:p>
          <a:p>
            <a:pPr marL="341313" indent="-341313" eaLnBrk="1" hangingPunct="1">
              <a:spcBef>
                <a:spcPct val="0"/>
              </a:spcBef>
              <a:spcAft>
                <a:spcPts val="1800"/>
              </a:spcAft>
            </a:pPr>
            <a:r>
              <a:rPr lang="en-US" sz="2500" dirty="0" smtClean="0"/>
              <a:t>This would cause very small </a:t>
            </a:r>
            <a:r>
              <a:rPr lang="en-US" sz="2500" dirty="0" smtClean="0"/>
              <a:t>and hot plastic </a:t>
            </a:r>
            <a:r>
              <a:rPr lang="en-US" sz="2500" dirty="0" smtClean="0"/>
              <a:t>pieces to fly. </a:t>
            </a:r>
            <a:r>
              <a:rPr lang="en-US" sz="2500" dirty="0" smtClean="0"/>
              <a:t>If </a:t>
            </a:r>
            <a:r>
              <a:rPr lang="en-US" sz="2500" dirty="0" smtClean="0"/>
              <a:t>lodged in your eye it could cause significant pain and/or damage to your eye. Watch the </a:t>
            </a:r>
            <a:r>
              <a:rPr lang="en-US" sz="2500" dirty="0"/>
              <a:t>video located at </a:t>
            </a:r>
            <a:r>
              <a:rPr lang="en-US" sz="2500" dirty="0">
                <a:hlinkClick r:id="rId3"/>
              </a:rPr>
              <a:t>http://</a:t>
            </a:r>
            <a:r>
              <a:rPr lang="en-US" sz="2500" dirty="0" smtClean="0">
                <a:hlinkClick r:id="rId3"/>
              </a:rPr>
              <a:t>bit.ly/amackcapacitorsafety</a:t>
            </a:r>
            <a:endParaRPr lang="en-US" sz="2500" dirty="0" smtClean="0"/>
          </a:p>
          <a:p>
            <a:pPr marL="341313" indent="-341313" eaLnBrk="1" hangingPunct="1">
              <a:spcBef>
                <a:spcPct val="0"/>
              </a:spcBef>
              <a:spcAft>
                <a:spcPts val="1800"/>
              </a:spcAft>
            </a:pPr>
            <a:r>
              <a:rPr lang="en-US" sz="2500" dirty="0" smtClean="0"/>
              <a:t>In order to </a:t>
            </a:r>
            <a:r>
              <a:rPr lang="en-US" sz="2500" dirty="0" smtClean="0"/>
              <a:t>check the amount of electricity a Capacitor </a:t>
            </a:r>
            <a:r>
              <a:rPr lang="en-US" sz="2500" dirty="0" smtClean="0"/>
              <a:t>is </a:t>
            </a:r>
            <a:r>
              <a:rPr lang="en-US" sz="2500" dirty="0" smtClean="0"/>
              <a:t>storing you should read the amount of current.</a:t>
            </a:r>
          </a:p>
          <a:p>
            <a:pPr marL="341313" indent="-341313" eaLnBrk="1" hangingPunct="1">
              <a:spcBef>
                <a:spcPct val="0"/>
              </a:spcBef>
              <a:spcAft>
                <a:spcPts val="1800"/>
              </a:spcAft>
            </a:pPr>
            <a:r>
              <a:rPr lang="en-US" sz="2500" dirty="0" smtClean="0"/>
              <a:t>In order to discharge a capacitor to be sure it is not storing </a:t>
            </a:r>
            <a:r>
              <a:rPr lang="en-US" sz="2500" dirty="0" smtClean="0"/>
              <a:t>electricity, </a:t>
            </a:r>
            <a:r>
              <a:rPr lang="en-US" sz="2500" dirty="0" smtClean="0"/>
              <a:t>you must short out the leads </a:t>
            </a:r>
            <a:r>
              <a:rPr lang="en-US" sz="2500" dirty="0" smtClean="0"/>
              <a:t>to.</a:t>
            </a:r>
            <a:endParaRPr lang="en-US" sz="2500" dirty="0" smtClean="0"/>
          </a:p>
        </p:txBody>
      </p:sp>
      <p:sp>
        <p:nvSpPr>
          <p:cNvPr id="4" name="Slide Number Placeholder 3"/>
          <p:cNvSpPr>
            <a:spLocks noGrp="1"/>
          </p:cNvSpPr>
          <p:nvPr>
            <p:ph type="sldNum" sz="quarter" idx="12"/>
          </p:nvPr>
        </p:nvSpPr>
        <p:spPr/>
        <p:txBody>
          <a:bodyPr/>
          <a:lstStyle/>
          <a:p>
            <a:pPr>
              <a:defRPr/>
            </a:pPr>
            <a:fld id="{6551E9F6-FBF1-4CB6-8742-3F94066368A3}"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TW - Master">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TW - Master - Them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FF0000"/>
          </a:solidFill>
          <a:headEnd type="oval" w="sm" len="sm"/>
          <a:tailEnd type="oval" w="sm" len="sm"/>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rgbClr val="FF0000"/>
          </a:solidFill>
          <a:headEnd type="ova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PLTW - Master</Template>
  <TotalTime>2924</TotalTime>
  <Words>1033</Words>
  <Application>Microsoft Office PowerPoint</Application>
  <PresentationFormat>On-screen Show (4:3)</PresentationFormat>
  <Paragraphs>176</Paragraphs>
  <Slides>13</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Symbol</vt:lpstr>
      <vt:lpstr>PLTW - Master</vt:lpstr>
      <vt:lpstr>PLTW - Master - Theme</vt:lpstr>
      <vt:lpstr>PowerPoint Presentation</vt:lpstr>
      <vt:lpstr>Classroom &amp; Laboratory Safety</vt:lpstr>
      <vt:lpstr>General Safety Rules</vt:lpstr>
      <vt:lpstr>General Safety Rules</vt:lpstr>
      <vt:lpstr>General Safety Rules</vt:lpstr>
      <vt:lpstr>General Safety Rules</vt:lpstr>
      <vt:lpstr>General Safety Rules</vt:lpstr>
      <vt:lpstr>Electrical Injuries - Electrocution</vt:lpstr>
      <vt:lpstr>Capacitors</vt:lpstr>
      <vt:lpstr>Electrical Injuries – Burns</vt:lpstr>
      <vt:lpstr>Electrical Injuries – Chemicals   </vt:lpstr>
      <vt:lpstr>Electrical Injuries – Wounds</vt:lpstr>
      <vt:lpstr>Summary</vt:lpstr>
    </vt:vector>
  </TitlesOfParts>
  <Manager>Jason Rausch</Manager>
  <Company>Project Lead The Way,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Safety</dc:title>
  <dc:subject>Digital Electronics - PLTW</dc:subject>
  <dc:creator>DE Course Team 2013</dc:creator>
  <cp:keywords>Presentation</cp:keywords>
  <cp:lastModifiedBy>Mack, Angela L.</cp:lastModifiedBy>
  <cp:revision>65</cp:revision>
  <dcterms:created xsi:type="dcterms:W3CDTF">2008-03-24T14:30:01Z</dcterms:created>
  <dcterms:modified xsi:type="dcterms:W3CDTF">2018-01-30T14:44:09Z</dcterms:modified>
</cp:coreProperties>
</file>