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412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0" r:id="rId4"/>
    <p:sldId id="333" r:id="rId5"/>
    <p:sldId id="334" r:id="rId6"/>
    <p:sldId id="351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6" r:id="rId15"/>
    <p:sldId id="347" r:id="rId16"/>
    <p:sldId id="348" r:id="rId17"/>
    <p:sldId id="349" r:id="rId18"/>
    <p:sldId id="35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99"/>
    <a:srgbClr val="FFCCCC"/>
    <a:srgbClr val="FFCC00"/>
    <a:srgbClr val="FF6600"/>
    <a:srgbClr val="B2B2B2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3" autoAdjust="0"/>
    <p:restoredTop sz="83257" autoAdjust="0"/>
  </p:normalViewPr>
  <p:slideViewPr>
    <p:cSldViewPr snapToGrid="0">
      <p:cViewPr>
        <p:scale>
          <a:sx n="70" d="100"/>
          <a:sy n="70" d="100"/>
        </p:scale>
        <p:origin x="-147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32" y="2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200400" y="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1.1  Foundations and The Board Game Counter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25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</a:t>
            </a:r>
            <a:r>
              <a:rPr lang="en-US" smtClean="0"/>
              <a:t>2009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709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fld id="{1D887260-ACB4-41FF-9DD5-0039448F9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642350"/>
            <a:ext cx="4746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02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200400" y="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r>
              <a:rPr lang="en-US"/>
              <a:t>Digital Electronics </a:t>
            </a:r>
            <a:r>
              <a:rPr lang="en-US" baseline="30000"/>
              <a:t>TM</a:t>
            </a:r>
            <a:r>
              <a:rPr lang="en-US"/>
              <a:t> </a:t>
            </a:r>
          </a:p>
          <a:p>
            <a:pPr>
              <a:defRPr/>
            </a:pPr>
            <a:r>
              <a:rPr lang="en-US"/>
              <a:t>1.1 Fundamentals of  Digital Electronics</a:t>
            </a:r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09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709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fld id="{E019C26F-313F-42C4-9CEF-1C1F18325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642350"/>
            <a:ext cx="4746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42379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Soldering &amp; </a:t>
            </a:r>
            <a:r>
              <a:rPr lang="en-US" dirty="0" err="1"/>
              <a:t>Desoldering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DF0324-FE54-4656-B18D-CA322F1EF4B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3798" name="Slide Image Placeholder 1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9" name="Notes Placeholder 1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41C3D-EF2B-486F-9861-2DAB8B01C93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D44A07-2C38-4AE5-919C-D4ABB6383C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6ADD11-0909-4AA7-BAAE-E32E3193E1D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C8DA8-0327-477C-97B2-287D8E41555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714822-7DA5-40A2-8D99-0F3660074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Soldering &amp; Desoldering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89269-B066-4451-A25D-8BA80B370E1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Soldering &amp; Desoldering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D90EC-B2F8-4E14-961D-9D50F53F7F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Soldering &amp; Desoldering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12383-3340-471C-8415-1EC8C1BB09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0B01EC-034A-460F-AFEA-4F9665E93D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779C9-C460-4E5C-AF58-1358F8C1AE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48E15C-17EE-4C6B-B2B1-A3F9FB8D670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Soldering &amp; Desoldering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A7A7A-6049-4739-A794-6B4D15A774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E5906B-3C6F-4CC7-B431-D3C6AECE656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13341-1D9B-4005-B93C-916D7BF0BAF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E6F0DD-0E3E-453A-95D3-7CADA74F53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Soldering &amp; Desoldering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3E4B6-5FA6-4AC0-A957-FC3D627BDF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3x3_PLTW_Logo_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514600" y="4876800"/>
            <a:ext cx="419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Digital Electronics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10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6284E-2AD3-429B-A654-115FEDEAA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0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C6B6-42E4-490F-855E-9109D6B45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2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649C1-272D-4420-A5CA-8440B776F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14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ACDE-4A97-46DF-AE55-9CB8ED2DA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flipH="1">
            <a:off x="0" y="2667000"/>
            <a:ext cx="91440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Digital Electronics</a:t>
            </a:r>
          </a:p>
        </p:txBody>
      </p:sp>
      <p:pic>
        <p:nvPicPr>
          <p:cNvPr id="11" name="Picture 7" descr="C:\Users\Katie\Desktop\PLTW_M_L_3C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7" y="3484562"/>
            <a:ext cx="5775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5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3BF6-1492-401D-831B-027CEBFB2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4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A8BB4-C076-410F-B86B-E9F94121D2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3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5A63-6DCC-4E28-A98C-3D7F44924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1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DC81-23A8-4F91-9A2C-75D0EC1D5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8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7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CE90-3722-42AA-8FBC-E02A0D3D7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A0CAA-7A8F-46E4-BF1E-C4EA4F1F0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6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64BB-AD86-4E56-B608-36ED2F3C1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4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79FE-4709-4659-AEE8-6F21D00F7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79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1C428-F5DC-4593-AD2A-EE4668D583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0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7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F077-A39F-4038-AB10-8E8232BCB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28550-7371-4BF4-8EAC-DEF4B98BE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4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5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3D6C-CD26-43C7-A772-7912131D6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5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C514C-59F8-40BF-BB4E-DFC55F816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9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7CB88-94DC-4EA3-986D-D4688FBDC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6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6016-257C-43B4-9146-19C7384AC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6FC0-FAEB-4AD5-AA86-6F6C64227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E0AF-F409-4BAF-8E59-1E64C322C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0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EF4AF-0D79-4336-AC57-B6A78B4A3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5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A036-15AC-4721-A782-39B42B2E4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4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CCFE-96FD-448E-8B7F-C1F1EE45F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0476B2A-2489-4B59-BF3C-099F7467B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6218238"/>
            <a:ext cx="4746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39" r:id="rId2"/>
    <p:sldLayoutId id="2147485126" r:id="rId3"/>
    <p:sldLayoutId id="2147485140" r:id="rId4"/>
    <p:sldLayoutId id="2147485141" r:id="rId5"/>
    <p:sldLayoutId id="2147485142" r:id="rId6"/>
    <p:sldLayoutId id="2147485127" r:id="rId7"/>
    <p:sldLayoutId id="2147485128" r:id="rId8"/>
    <p:sldLayoutId id="2147485129" r:id="rId9"/>
    <p:sldLayoutId id="2147485143" r:id="rId10"/>
    <p:sldLayoutId id="21474851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25297A4-50ED-48DC-AAC8-203E5AFC3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31" r:id="rId3"/>
    <p:sldLayoutId id="2147485146" r:id="rId4"/>
    <p:sldLayoutId id="2147485147" r:id="rId5"/>
    <p:sldLayoutId id="2147485148" r:id="rId6"/>
    <p:sldLayoutId id="2147485132" r:id="rId7"/>
    <p:sldLayoutId id="2147485133" r:id="rId8"/>
    <p:sldLayoutId id="2147485134" r:id="rId9"/>
    <p:sldLayoutId id="2147485149" r:id="rId10"/>
    <p:sldLayoutId id="2147485135" r:id="rId11"/>
    <p:sldLayoutId id="2147485136" r:id="rId12"/>
    <p:sldLayoutId id="214748513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Soldering and De-soldering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8580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2014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Electronics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Solder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70598-AAB0-4F11-A537-8907E64C0A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4580" name="Group 13"/>
          <p:cNvGrpSpPr>
            <a:grpSpLocks/>
          </p:cNvGrpSpPr>
          <p:nvPr/>
        </p:nvGrpSpPr>
        <p:grpSpPr bwMode="auto">
          <a:xfrm>
            <a:off x="304800" y="1828800"/>
            <a:ext cx="4113213" cy="3275013"/>
            <a:chOff x="304800" y="1828799"/>
            <a:chExt cx="4113212" cy="3275014"/>
          </a:xfrm>
        </p:grpSpPr>
        <p:pic>
          <p:nvPicPr>
            <p:cNvPr id="24584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362200"/>
              <a:ext cx="4113212" cy="27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Text Box 14"/>
            <p:cNvSpPr txBox="1">
              <a:spLocks noChangeArrowheads="1"/>
            </p:cNvSpPr>
            <p:nvPr/>
          </p:nvSpPr>
          <p:spPr bwMode="auto">
            <a:xfrm>
              <a:off x="396081" y="1828799"/>
              <a:ext cx="3930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/>
                <a:t>Too Much Solder</a:t>
              </a:r>
            </a:p>
          </p:txBody>
        </p:sp>
      </p:grpSp>
      <p:grpSp>
        <p:nvGrpSpPr>
          <p:cNvPr id="24581" name="Group 12"/>
          <p:cNvGrpSpPr>
            <a:grpSpLocks/>
          </p:cNvGrpSpPr>
          <p:nvPr/>
        </p:nvGrpSpPr>
        <p:grpSpPr bwMode="auto">
          <a:xfrm>
            <a:off x="4649788" y="1844675"/>
            <a:ext cx="4113212" cy="3260725"/>
            <a:chOff x="4649787" y="1844674"/>
            <a:chExt cx="4113213" cy="3260726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787" y="2362200"/>
              <a:ext cx="4113213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15"/>
            <p:cNvSpPr txBox="1">
              <a:spLocks noChangeArrowheads="1"/>
            </p:cNvSpPr>
            <p:nvPr/>
          </p:nvSpPr>
          <p:spPr bwMode="auto">
            <a:xfrm>
              <a:off x="4741068" y="1844674"/>
              <a:ext cx="3930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/>
                <a:t>Too Little Solder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Solder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FDFED-5282-4A23-B687-71E4FE6952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25604" name="Group 19"/>
          <p:cNvGrpSpPr>
            <a:grpSpLocks/>
          </p:cNvGrpSpPr>
          <p:nvPr/>
        </p:nvGrpSpPr>
        <p:grpSpPr bwMode="auto">
          <a:xfrm>
            <a:off x="304800" y="1828800"/>
            <a:ext cx="4113213" cy="3276600"/>
            <a:chOff x="304800" y="1828799"/>
            <a:chExt cx="4113213" cy="3275808"/>
          </a:xfrm>
        </p:grpSpPr>
        <p:sp>
          <p:nvSpPr>
            <p:cNvPr id="25608" name="Text Box 14"/>
            <p:cNvSpPr txBox="1">
              <a:spLocks noChangeArrowheads="1"/>
            </p:cNvSpPr>
            <p:nvPr/>
          </p:nvSpPr>
          <p:spPr bwMode="auto">
            <a:xfrm>
              <a:off x="396081" y="1828799"/>
              <a:ext cx="3930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/>
                <a:t>Cold Solder Joint</a:t>
              </a:r>
            </a:p>
          </p:txBody>
        </p:sp>
        <p:pic>
          <p:nvPicPr>
            <p:cNvPr id="2560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362994"/>
              <a:ext cx="4113213" cy="27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5" name="Group 18"/>
          <p:cNvGrpSpPr>
            <a:grpSpLocks/>
          </p:cNvGrpSpPr>
          <p:nvPr/>
        </p:nvGrpSpPr>
        <p:grpSpPr bwMode="auto">
          <a:xfrm>
            <a:off x="4648200" y="1844675"/>
            <a:ext cx="4113213" cy="3259138"/>
            <a:chOff x="4648200" y="1844674"/>
            <a:chExt cx="4113213" cy="3259139"/>
          </a:xfrm>
        </p:grpSpPr>
        <p:sp>
          <p:nvSpPr>
            <p:cNvPr id="25606" name="Text Box 15"/>
            <p:cNvSpPr txBox="1">
              <a:spLocks noChangeArrowheads="1"/>
            </p:cNvSpPr>
            <p:nvPr/>
          </p:nvSpPr>
          <p:spPr bwMode="auto">
            <a:xfrm>
              <a:off x="4741068" y="1844674"/>
              <a:ext cx="3930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/>
                <a:t>Not Soldered</a:t>
              </a:r>
            </a:p>
          </p:txBody>
        </p:sp>
        <p:pic>
          <p:nvPicPr>
            <p:cNvPr id="2560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362200"/>
              <a:ext cx="4113213" cy="27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Solder Connections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1464C-7D44-4CB2-B14A-E3C67DFFDBB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26628" name="Group 18"/>
          <p:cNvGrpSpPr>
            <a:grpSpLocks/>
          </p:cNvGrpSpPr>
          <p:nvPr/>
        </p:nvGrpSpPr>
        <p:grpSpPr bwMode="auto">
          <a:xfrm>
            <a:off x="4649788" y="1844675"/>
            <a:ext cx="4113212" cy="3260725"/>
            <a:chOff x="4649788" y="1844674"/>
            <a:chExt cx="4113212" cy="3259933"/>
          </a:xfrm>
        </p:grpSpPr>
        <p:sp>
          <p:nvSpPr>
            <p:cNvPr id="26632" name="Text Box 15"/>
            <p:cNvSpPr txBox="1">
              <a:spLocks noChangeArrowheads="1"/>
            </p:cNvSpPr>
            <p:nvPr/>
          </p:nvSpPr>
          <p:spPr bwMode="auto">
            <a:xfrm>
              <a:off x="4741068" y="1844674"/>
              <a:ext cx="3930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/>
                <a:t>Lifted Trace/Pad</a:t>
              </a:r>
            </a:p>
          </p:txBody>
        </p:sp>
        <p:pic>
          <p:nvPicPr>
            <p:cNvPr id="26633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788" y="2362994"/>
              <a:ext cx="4113212" cy="27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9" name="Group 19"/>
          <p:cNvGrpSpPr>
            <a:grpSpLocks/>
          </p:cNvGrpSpPr>
          <p:nvPr/>
        </p:nvGrpSpPr>
        <p:grpSpPr bwMode="auto">
          <a:xfrm>
            <a:off x="304800" y="1828800"/>
            <a:ext cx="4113213" cy="3276600"/>
            <a:chOff x="304800" y="1828799"/>
            <a:chExt cx="4113213" cy="3275808"/>
          </a:xfrm>
        </p:grpSpPr>
        <p:sp>
          <p:nvSpPr>
            <p:cNvPr id="26630" name="Text Box 14"/>
            <p:cNvSpPr txBox="1">
              <a:spLocks noChangeArrowheads="1"/>
            </p:cNvSpPr>
            <p:nvPr/>
          </p:nvSpPr>
          <p:spPr bwMode="auto">
            <a:xfrm>
              <a:off x="396081" y="1828799"/>
              <a:ext cx="39306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800"/>
                <a:t>Solder Bridge</a:t>
              </a:r>
            </a:p>
          </p:txBody>
        </p:sp>
        <p:pic>
          <p:nvPicPr>
            <p:cNvPr id="2663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362994"/>
              <a:ext cx="4113213" cy="274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De-Solder Process: </a:t>
            </a:r>
            <a:r>
              <a:rPr lang="en-US" i="1" dirty="0" smtClean="0"/>
              <a:t>Solder Sucker</a:t>
            </a:r>
            <a:endParaRPr lang="en-US" sz="54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8B9CE-0C65-43FF-AE5A-ECE42EA47B3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2" name="Rectangle 19"/>
          <p:cNvSpPr>
            <a:spLocks noChangeArrowheads="1"/>
          </p:cNvSpPr>
          <p:nvPr/>
        </p:nvSpPr>
        <p:spPr bwMode="auto">
          <a:xfrm>
            <a:off x="2819400" y="12954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/>
              <a:t>Apply heat to the connection to be de-soldered. When the solder melts, trigger the solder sucker.</a:t>
            </a:r>
          </a:p>
        </p:txBody>
      </p:sp>
      <p:sp>
        <p:nvSpPr>
          <p:cNvPr id="27653" name="Rectangle 20"/>
          <p:cNvSpPr>
            <a:spLocks noChangeArrowheads="1"/>
          </p:cNvSpPr>
          <p:nvPr/>
        </p:nvSpPr>
        <p:spPr bwMode="auto">
          <a:xfrm>
            <a:off x="1371600" y="3124200"/>
            <a:ext cx="495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/>
              <a:t>Repeat de-soldering as needed until all solder is removed. Remove soldering iron &amp; solder sucker from area.</a:t>
            </a:r>
          </a:p>
        </p:txBody>
      </p:sp>
      <p:sp>
        <p:nvSpPr>
          <p:cNvPr id="27654" name="Rectangle 21"/>
          <p:cNvSpPr>
            <a:spLocks noChangeArrowheads="1"/>
          </p:cNvSpPr>
          <p:nvPr/>
        </p:nvSpPr>
        <p:spPr bwMode="auto">
          <a:xfrm>
            <a:off x="2819400" y="4953000"/>
            <a:ext cx="419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/>
              <a:t>Remove component lead.</a:t>
            </a:r>
          </a:p>
        </p:txBody>
      </p:sp>
      <p:grpSp>
        <p:nvGrpSpPr>
          <p:cNvPr id="27655" name="Group 19"/>
          <p:cNvGrpSpPr>
            <a:grpSpLocks/>
          </p:cNvGrpSpPr>
          <p:nvPr/>
        </p:nvGrpSpPr>
        <p:grpSpPr bwMode="auto">
          <a:xfrm>
            <a:off x="76200" y="1295400"/>
            <a:ext cx="2743200" cy="1827213"/>
            <a:chOff x="76200" y="1295400"/>
            <a:chExt cx="2743200" cy="1827213"/>
          </a:xfrm>
        </p:grpSpPr>
        <p:pic>
          <p:nvPicPr>
            <p:cNvPr id="2766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295400"/>
              <a:ext cx="2741613" cy="182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3" name="Text Box 10"/>
            <p:cNvSpPr txBox="1">
              <a:spLocks noChangeArrowheads="1"/>
            </p:cNvSpPr>
            <p:nvPr/>
          </p:nvSpPr>
          <p:spPr bwMode="auto">
            <a:xfrm>
              <a:off x="2209800" y="2749550"/>
              <a:ext cx="609600" cy="36512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1</a:t>
              </a:r>
            </a:p>
          </p:txBody>
        </p:sp>
      </p:grpSp>
      <p:grpSp>
        <p:nvGrpSpPr>
          <p:cNvPr id="27656" name="Group 22"/>
          <p:cNvGrpSpPr>
            <a:grpSpLocks/>
          </p:cNvGrpSpPr>
          <p:nvPr/>
        </p:nvGrpSpPr>
        <p:grpSpPr bwMode="auto">
          <a:xfrm>
            <a:off x="6402388" y="3124200"/>
            <a:ext cx="2741612" cy="1827213"/>
            <a:chOff x="6402387" y="3124200"/>
            <a:chExt cx="2741613" cy="1827213"/>
          </a:xfrm>
        </p:grpSpPr>
        <p:pic>
          <p:nvPicPr>
            <p:cNvPr id="2766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387" y="3124200"/>
              <a:ext cx="2741613" cy="182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Text Box 11"/>
            <p:cNvSpPr txBox="1">
              <a:spLocks noChangeArrowheads="1"/>
            </p:cNvSpPr>
            <p:nvPr/>
          </p:nvSpPr>
          <p:spPr bwMode="auto">
            <a:xfrm>
              <a:off x="8534400" y="4583113"/>
              <a:ext cx="609600" cy="36512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2</a:t>
              </a:r>
            </a:p>
          </p:txBody>
        </p:sp>
      </p:grpSp>
      <p:grpSp>
        <p:nvGrpSpPr>
          <p:cNvPr id="27657" name="Group 23"/>
          <p:cNvGrpSpPr>
            <a:grpSpLocks/>
          </p:cNvGrpSpPr>
          <p:nvPr/>
        </p:nvGrpSpPr>
        <p:grpSpPr bwMode="auto">
          <a:xfrm>
            <a:off x="76200" y="4954588"/>
            <a:ext cx="2741613" cy="1827212"/>
            <a:chOff x="76200" y="4954587"/>
            <a:chExt cx="2741613" cy="1827213"/>
          </a:xfrm>
        </p:grpSpPr>
        <p:pic>
          <p:nvPicPr>
            <p:cNvPr id="2765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954587"/>
              <a:ext cx="2741613" cy="182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 Box 13"/>
            <p:cNvSpPr txBox="1">
              <a:spLocks noChangeArrowheads="1"/>
            </p:cNvSpPr>
            <p:nvPr/>
          </p:nvSpPr>
          <p:spPr bwMode="auto">
            <a:xfrm>
              <a:off x="2205038" y="6413500"/>
              <a:ext cx="609600" cy="365125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8314"/>
          </a:xfrm>
        </p:spPr>
        <p:txBody>
          <a:bodyPr/>
          <a:lstStyle/>
          <a:p>
            <a:r>
              <a:rPr lang="en-US" dirty="0" smtClean="0"/>
              <a:t>De-Solder Process: </a:t>
            </a:r>
            <a:r>
              <a:rPr lang="en-US" i="1" dirty="0" smtClean="0"/>
              <a:t>Solder Wick</a:t>
            </a:r>
            <a:endParaRPr lang="en-US" sz="54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3494F-B9D7-4BEF-84CA-E95EE42CF7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8676" name="Rectangle 19"/>
          <p:cNvSpPr>
            <a:spLocks noChangeArrowheads="1"/>
          </p:cNvSpPr>
          <p:nvPr/>
        </p:nvSpPr>
        <p:spPr bwMode="auto">
          <a:xfrm>
            <a:off x="2819400" y="12954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/>
              <a:t>Solder wick is finely braided copper that is used to </a:t>
            </a:r>
            <a:r>
              <a:rPr lang="en-US" sz="2400" i="1"/>
              <a:t>wick away</a:t>
            </a:r>
            <a:r>
              <a:rPr lang="en-US" sz="2400"/>
              <a:t> excess solder from a de-soldered connection.</a:t>
            </a:r>
          </a:p>
        </p:txBody>
      </p:sp>
      <p:sp>
        <p:nvSpPr>
          <p:cNvPr id="28677" name="Rectangle 20"/>
          <p:cNvSpPr>
            <a:spLocks noChangeArrowheads="1"/>
          </p:cNvSpPr>
          <p:nvPr/>
        </p:nvSpPr>
        <p:spPr bwMode="auto">
          <a:xfrm>
            <a:off x="1143000" y="3124200"/>
            <a:ext cx="518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/>
              <a:t>Apply the solder wick and soldering iron to the de-soldered connection. The solder wick will draw the excess solder off of the PCB pad.</a:t>
            </a:r>
          </a:p>
        </p:txBody>
      </p:sp>
      <p:sp>
        <p:nvSpPr>
          <p:cNvPr id="28678" name="Rectangle 21"/>
          <p:cNvSpPr>
            <a:spLocks noChangeArrowheads="1"/>
          </p:cNvSpPr>
          <p:nvPr/>
        </p:nvSpPr>
        <p:spPr bwMode="auto">
          <a:xfrm>
            <a:off x="2819400" y="4953000"/>
            <a:ext cx="419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/>
              <a:t>De-soldered PCB pad</a:t>
            </a:r>
          </a:p>
        </p:txBody>
      </p:sp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3124200"/>
            <a:ext cx="27416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951413"/>
            <a:ext cx="272415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27416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09800" y="2749550"/>
            <a:ext cx="609600" cy="36512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1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8534400" y="4583113"/>
            <a:ext cx="609600" cy="36512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2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2205038" y="6413500"/>
            <a:ext cx="609600" cy="365125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8314"/>
          </a:xfrm>
        </p:spPr>
        <p:txBody>
          <a:bodyPr/>
          <a:lstStyle/>
          <a:p>
            <a:r>
              <a:rPr lang="en-US" dirty="0" smtClean="0"/>
              <a:t>Soldering Safety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endParaRPr lang="en-US" sz="2400" smtClean="0"/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sz="2400" smtClean="0"/>
              <a:t>Wear safety glasses when soldering. This includes all individuals in the vicinity of someone who is soldering.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sz="2400" smtClean="0"/>
              <a:t>Place soldering iron in an approved holder when not in use. The iron is hot and can cause burns.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sz="2400" smtClean="0"/>
              <a:t>Place the soldering iron so that the cord does not get caught up in your arms or on others.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sz="2400" smtClean="0"/>
              <a:t>Ensure access to proper ventilation.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sz="2400" smtClean="0"/>
              <a:t>Verify that the type of solder is safe to use in your working environment.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</a:pPr>
            <a:r>
              <a:rPr lang="en-US" sz="2400" smtClean="0"/>
              <a:t>Secure the components to be soldered before beginning the soldering process.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C6EC8-8C80-4BAA-8AFE-57D2A45960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Soldering Safety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2879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40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Provide plenty of space to work.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Use a properly-sized point for the soldering job to be completed.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Verify that the tip on the soldering iron has a sharp point and has not been damaged in any way.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Check the power cord for burned or melted sections that show bare wires. Label those cords DO NOT USE and ask the instructor to repair or replace.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Do not to touch molten solder - it is hot!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Make sure that the solder strand is long enough to keep fingers away from the hot iron.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A6E66-0FD8-4F92-B254-4A98D3C6768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Soldering Safety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Tie back long hair and remove or tuck loose clothing.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Use heat sinks for heat-sensitive parts. Provide sufficient cooling time before removing parts.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Do not flick solder off of the iron. Flicking can cause solder to spray and hit skin or eyes.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Hold the scrap end when cutting excess leads so that the scrap lead is not thrown into the air.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Cut leads evenly with wire cutters.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Make sure that leads do not short across other traces or leads.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400" smtClean="0"/>
              <a:t>Thoroughly wash your hands after handling solder.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D7E49-8C4B-426F-98CE-6B65981CEF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Soldering &amp; De-soldering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51219-75DA-4060-A9E9-249B8FADFB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457200" y="12954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3200"/>
              <a:t>This presentation will…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2800"/>
              <a:t>Review the tools needed to solder and de-solder electronic components.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2800"/>
              <a:t>Demonstrate how to </a:t>
            </a:r>
            <a:r>
              <a:rPr lang="en-US" sz="2800" i="1"/>
              <a:t>tin</a:t>
            </a:r>
            <a:r>
              <a:rPr lang="en-US" sz="2800"/>
              <a:t> a soldering iron tip.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2800"/>
              <a:t>Demonstrate the soldering process.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2800"/>
              <a:t>Show the characteristics of a good solder connection.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2800"/>
              <a:t>Review classic soldering mistakes.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sz="2800"/>
              <a:t>Demonstrate the de-soldering process.</a:t>
            </a:r>
            <a:endParaRPr lang="en-US" sz="3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Soldering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DFE87-0FBC-44FA-A231-ADBFAA8681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8425"/>
            <a:ext cx="619760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ontent Placeholder 16"/>
          <p:cNvSpPr txBox="1">
            <a:spLocks/>
          </p:cNvSpPr>
          <p:nvPr/>
        </p:nvSpPr>
        <p:spPr bwMode="auto">
          <a:xfrm>
            <a:off x="6629400" y="1447800"/>
            <a:ext cx="2514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3225" indent="-403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Vise</a:t>
            </a:r>
          </a:p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Safety glasses</a:t>
            </a:r>
          </a:p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Solder sucker</a:t>
            </a:r>
          </a:p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Solder tool</a:t>
            </a:r>
          </a:p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Diagonal cutters</a:t>
            </a:r>
          </a:p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Needle nose pliers</a:t>
            </a:r>
          </a:p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Solder</a:t>
            </a:r>
          </a:p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Solder wick</a:t>
            </a:r>
          </a:p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Damp sponge</a:t>
            </a:r>
          </a:p>
          <a:p>
            <a:pPr>
              <a:spcAft>
                <a:spcPts val="1200"/>
              </a:spcAft>
              <a:buFontTx/>
              <a:buAutoNum type="arabicParenR"/>
            </a:pPr>
            <a:r>
              <a:rPr lang="en-US" sz="2000"/>
              <a:t>Soldering iron</a:t>
            </a:r>
          </a:p>
          <a:p>
            <a:pPr>
              <a:spcAft>
                <a:spcPts val="2400"/>
              </a:spcAft>
              <a:buFontTx/>
              <a:buAutoNum type="arabicParenR"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71600" y="1825625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3276600" y="2697163"/>
            <a:ext cx="274638" cy="2746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4114800" y="2130425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4800600" y="2130425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5562600" y="2359025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5257800" y="3578225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4873625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3352800" y="4416425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3962400" y="5867400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8</a:t>
            </a:r>
          </a:p>
        </p:txBody>
      </p:sp>
      <p:sp>
        <p:nvSpPr>
          <p:cNvPr id="16" name="Oval 15"/>
          <p:cNvSpPr/>
          <p:nvPr/>
        </p:nvSpPr>
        <p:spPr>
          <a:xfrm>
            <a:off x="1524000" y="5102225"/>
            <a:ext cx="5794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54963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Soldering Iron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818B8-AC56-4CB7-8B89-566FABD1C2D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62000" y="1530350"/>
            <a:ext cx="4724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2400"/>
              <a:t>Typically 25-30 watts</a:t>
            </a:r>
          </a:p>
          <a:p>
            <a:pPr eaLnBrk="1" hangingPunct="1"/>
            <a:r>
              <a:rPr lang="en-US" sz="2400"/>
              <a:t>Tip Temperature </a:t>
            </a:r>
            <a:r>
              <a:rPr lang="en-US" sz="2400">
                <a:sym typeface="Symbol" pitchFamily="18" charset="2"/>
              </a:rPr>
              <a:t>750</a:t>
            </a:r>
            <a:r>
              <a:rPr lang="en-US" sz="2400"/>
              <a:t>°F (400 °C)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0086"/>
          </a:xfrm>
        </p:spPr>
        <p:txBody>
          <a:bodyPr/>
          <a:lstStyle/>
          <a:p>
            <a:r>
              <a:rPr lang="en-US" dirty="0" smtClean="0"/>
              <a:t>Solder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Solder is an alloy of tin and lead.</a:t>
            </a:r>
          </a:p>
          <a:p>
            <a:r>
              <a:rPr lang="en-US" dirty="0" smtClean="0"/>
              <a:t>The solder used for electronics is frequently called 60/40 solder because it is made of 63% tin and 37% lead.</a:t>
            </a:r>
          </a:p>
          <a:p>
            <a:r>
              <a:rPr lang="en-US" dirty="0" smtClean="0"/>
              <a:t>60/40 solder melts at 361</a:t>
            </a:r>
            <a:r>
              <a:rPr lang="en-US" dirty="0" smtClean="0">
                <a:sym typeface="Symbol" pitchFamily="18" charset="2"/>
              </a:rPr>
              <a:t></a:t>
            </a:r>
            <a:r>
              <a:rPr lang="en-US" dirty="0" smtClean="0"/>
              <a:t> F</a:t>
            </a:r>
            <a:r>
              <a:rPr lang="en-US" dirty="0" smtClean="0">
                <a:sym typeface="Symbol" pitchFamily="18" charset="2"/>
              </a:rPr>
              <a:t>.</a:t>
            </a:r>
            <a:endParaRPr lang="en-US" dirty="0" smtClean="0"/>
          </a:p>
          <a:p>
            <a:r>
              <a:rPr lang="en-US" dirty="0" smtClean="0"/>
              <a:t>Lead-free solder</a:t>
            </a:r>
            <a:r>
              <a:rPr lang="en-US" b="1" dirty="0" smtClean="0"/>
              <a:t>:</a:t>
            </a:r>
            <a:r>
              <a:rPr lang="en-US" dirty="0" smtClean="0"/>
              <a:t> As of July 1st, 2006, European laws mandated that new electronics be entirely lead-free. As of yet, no such laws exist in the United States.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63038-5B51-42B9-A31B-9CBE0E19CA1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0086"/>
          </a:xfrm>
        </p:spPr>
        <p:txBody>
          <a:bodyPr/>
          <a:lstStyle/>
          <a:p>
            <a:r>
              <a:rPr lang="en-US" dirty="0" smtClean="0"/>
              <a:t>Soldering Iron Care &amp; Maintenance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95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000" smtClean="0"/>
              <a:t>A soldering iron must be coated with a thin coat of solder. This will allow for the transfer of heat to the work piece.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000" smtClean="0"/>
              <a:t>This procedure is called tinning.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3000" smtClean="0"/>
              <a:t>The tip must be kept coated with a shiny layer of solder by occasional wiping and applying solder directly to the tip.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D50DB-AEE9-439C-AE23-0E34688502D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457200" y="4114800"/>
            <a:ext cx="1828800" cy="2468563"/>
            <a:chOff x="4495800" y="2514600"/>
            <a:chExt cx="1828800" cy="2468881"/>
          </a:xfrm>
        </p:grpSpPr>
        <p:pic>
          <p:nvPicPr>
            <p:cNvPr id="2048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514600"/>
              <a:ext cx="1828800" cy="2468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6"/>
            <p:cNvSpPr txBox="1">
              <a:spLocks noChangeArrowheads="1"/>
            </p:cNvSpPr>
            <p:nvPr/>
          </p:nvSpPr>
          <p:spPr bwMode="auto">
            <a:xfrm>
              <a:off x="4495800" y="2514600"/>
              <a:ext cx="9606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200"/>
                </a:spcAft>
              </a:pPr>
              <a:r>
                <a:rPr lang="en-US" sz="2000"/>
                <a:t>Tinned</a:t>
              </a:r>
            </a:p>
          </p:txBody>
        </p:sp>
      </p:grpSp>
      <p:grpSp>
        <p:nvGrpSpPr>
          <p:cNvPr id="20486" name="Group 7"/>
          <p:cNvGrpSpPr>
            <a:grpSpLocks/>
          </p:cNvGrpSpPr>
          <p:nvPr/>
        </p:nvGrpSpPr>
        <p:grpSpPr bwMode="auto">
          <a:xfrm>
            <a:off x="457200" y="1524000"/>
            <a:ext cx="1828800" cy="2439988"/>
            <a:chOff x="990600" y="2514600"/>
            <a:chExt cx="1828800" cy="2440419"/>
          </a:xfrm>
        </p:grpSpPr>
        <p:pic>
          <p:nvPicPr>
            <p:cNvPr id="2048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514600"/>
              <a:ext cx="1828800" cy="2440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990600" y="2514600"/>
              <a:ext cx="13742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200"/>
                </a:spcAft>
              </a:pPr>
              <a:r>
                <a:rPr lang="en-US" sz="2000"/>
                <a:t>Un-Tinned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Tinning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2A034-6830-4211-98AD-433CB9FE484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1508" name="Group 19"/>
          <p:cNvGrpSpPr>
            <a:grpSpLocks/>
          </p:cNvGrpSpPr>
          <p:nvPr/>
        </p:nvGrpSpPr>
        <p:grpSpPr bwMode="auto">
          <a:xfrm>
            <a:off x="381000" y="1524000"/>
            <a:ext cx="8458200" cy="2701925"/>
            <a:chOff x="381000" y="1524000"/>
            <a:chExt cx="8458200" cy="2702694"/>
          </a:xfrm>
        </p:grpSpPr>
        <p:pic>
          <p:nvPicPr>
            <p:cNvPr id="215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524000"/>
              <a:ext cx="4114800" cy="2294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TextBox 8"/>
            <p:cNvSpPr txBox="1">
              <a:spLocks noChangeArrowheads="1"/>
            </p:cNvSpPr>
            <p:nvPr/>
          </p:nvSpPr>
          <p:spPr bwMode="auto">
            <a:xfrm>
              <a:off x="457200" y="3829706"/>
              <a:ext cx="4114800" cy="3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Apply Solder to Soldering Iron Tip</a:t>
              </a:r>
            </a:p>
          </p:txBody>
        </p:sp>
        <p:pic>
          <p:nvPicPr>
            <p:cNvPr id="215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524000"/>
              <a:ext cx="41148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TextBox 9"/>
            <p:cNvSpPr txBox="1">
              <a:spLocks noChangeArrowheads="1"/>
            </p:cNvSpPr>
            <p:nvPr/>
          </p:nvSpPr>
          <p:spPr bwMode="auto">
            <a:xfrm>
              <a:off x="5235575" y="3810651"/>
              <a:ext cx="3094038" cy="39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Roll Tip on Damp Sponge</a:t>
              </a: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2400300" y="4267200"/>
            <a:ext cx="4419600" cy="2587625"/>
            <a:chOff x="2362200" y="4267200"/>
            <a:chExt cx="4419600" cy="2587625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267200"/>
              <a:ext cx="4114800" cy="2217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Box 17"/>
            <p:cNvSpPr txBox="1">
              <a:spLocks noChangeArrowheads="1"/>
            </p:cNvSpPr>
            <p:nvPr/>
          </p:nvSpPr>
          <p:spPr bwMode="auto">
            <a:xfrm>
              <a:off x="2362200" y="6457950"/>
              <a:ext cx="441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000"/>
                <a:t>Properly Tinned Soldering Iron Tip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Solder Process</a:t>
            </a:r>
            <a:endParaRPr lang="en-US" sz="5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8E557-9B4C-44BC-B083-3F8A69A9AF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2532" name="Group 25"/>
          <p:cNvGrpSpPr>
            <a:grpSpLocks/>
          </p:cNvGrpSpPr>
          <p:nvPr/>
        </p:nvGrpSpPr>
        <p:grpSpPr bwMode="auto">
          <a:xfrm>
            <a:off x="76200" y="1295400"/>
            <a:ext cx="2743200" cy="1827213"/>
            <a:chOff x="234" y="720"/>
            <a:chExt cx="1728" cy="1151"/>
          </a:xfrm>
        </p:grpSpPr>
        <p:pic>
          <p:nvPicPr>
            <p:cNvPr id="2254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720"/>
              <a:ext cx="1727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Text Box 10"/>
            <p:cNvSpPr txBox="1">
              <a:spLocks noChangeArrowheads="1"/>
            </p:cNvSpPr>
            <p:nvPr/>
          </p:nvSpPr>
          <p:spPr bwMode="auto">
            <a:xfrm>
              <a:off x="1578" y="1636"/>
              <a:ext cx="384" cy="23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1</a:t>
              </a:r>
            </a:p>
          </p:txBody>
        </p:sp>
      </p:grpSp>
      <p:sp>
        <p:nvSpPr>
          <p:cNvPr id="22533" name="Rectangle 19"/>
          <p:cNvSpPr>
            <a:spLocks noChangeArrowheads="1"/>
          </p:cNvSpPr>
          <p:nvPr/>
        </p:nvSpPr>
        <p:spPr bwMode="auto">
          <a:xfrm>
            <a:off x="2819400" y="12954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/>
              <a:t>Heat both items at the same time by applying the soldering iron to the copper pad and the component lead.</a:t>
            </a:r>
          </a:p>
        </p:txBody>
      </p:sp>
      <p:grpSp>
        <p:nvGrpSpPr>
          <p:cNvPr id="22534" name="Group 17"/>
          <p:cNvGrpSpPr>
            <a:grpSpLocks/>
          </p:cNvGrpSpPr>
          <p:nvPr/>
        </p:nvGrpSpPr>
        <p:grpSpPr bwMode="auto">
          <a:xfrm>
            <a:off x="6324600" y="3124200"/>
            <a:ext cx="2743200" cy="1827213"/>
            <a:chOff x="234" y="2544"/>
            <a:chExt cx="1728" cy="1151"/>
          </a:xfrm>
        </p:grpSpPr>
        <p:pic>
          <p:nvPicPr>
            <p:cNvPr id="2254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2544"/>
              <a:ext cx="1727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>
              <a:off x="1578" y="3463"/>
              <a:ext cx="384" cy="23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2</a:t>
              </a:r>
            </a:p>
          </p:txBody>
        </p:sp>
      </p:grpSp>
      <p:sp>
        <p:nvSpPr>
          <p:cNvPr id="22535" name="Rectangle 20"/>
          <p:cNvSpPr>
            <a:spLocks noChangeArrowheads="1"/>
          </p:cNvSpPr>
          <p:nvPr/>
        </p:nvSpPr>
        <p:spPr bwMode="auto">
          <a:xfrm>
            <a:off x="1371600" y="3124200"/>
            <a:ext cx="495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/>
              <a:t>Continue heating and apply a few millimeters of solder. Remove the iron and allow the solder joint to cool naturally. </a:t>
            </a:r>
          </a:p>
        </p:txBody>
      </p:sp>
      <p:grpSp>
        <p:nvGrpSpPr>
          <p:cNvPr id="22536" name="Group 16"/>
          <p:cNvGrpSpPr>
            <a:grpSpLocks/>
          </p:cNvGrpSpPr>
          <p:nvPr/>
        </p:nvGrpSpPr>
        <p:grpSpPr bwMode="auto">
          <a:xfrm>
            <a:off x="76200" y="4953000"/>
            <a:ext cx="2741613" cy="1830388"/>
            <a:chOff x="2880" y="2551"/>
            <a:chExt cx="1727" cy="1153"/>
          </a:xfrm>
        </p:grpSpPr>
        <p:pic>
          <p:nvPicPr>
            <p:cNvPr id="2253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51"/>
              <a:ext cx="1727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Text Box 13"/>
            <p:cNvSpPr txBox="1">
              <a:spLocks noChangeArrowheads="1"/>
            </p:cNvSpPr>
            <p:nvPr/>
          </p:nvSpPr>
          <p:spPr bwMode="auto">
            <a:xfrm>
              <a:off x="4221" y="3471"/>
              <a:ext cx="384" cy="23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/>
                <a:t>3</a:t>
              </a:r>
            </a:p>
          </p:txBody>
        </p:sp>
      </p:grpSp>
      <p:sp>
        <p:nvSpPr>
          <p:cNvPr id="22537" name="Rectangle 21"/>
          <p:cNvSpPr>
            <a:spLocks noChangeArrowheads="1"/>
          </p:cNvSpPr>
          <p:nvPr/>
        </p:nvSpPr>
        <p:spPr bwMode="auto">
          <a:xfrm>
            <a:off x="2819400" y="4953000"/>
            <a:ext cx="419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/>
              <a:t>It only takes a second or two to make the perfect joint, which should appear shiny.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Solder Joint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9DE14-9F68-459B-B48D-9BDDBE72F6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5706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19970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ontent Placeholder 16"/>
          <p:cNvSpPr txBox="1">
            <a:spLocks/>
          </p:cNvSpPr>
          <p:nvPr/>
        </p:nvSpPr>
        <p:spPr bwMode="auto">
          <a:xfrm>
            <a:off x="7010400" y="1447800"/>
            <a:ext cx="190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/>
              <a:t>Smooth </a:t>
            </a:r>
          </a:p>
          <a:p>
            <a:pPr eaLnBrk="1" hangingPunct="1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/>
              <a:t>Bright</a:t>
            </a:r>
          </a:p>
          <a:p>
            <a:pPr eaLnBrk="1" hangingPunct="1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/>
              <a:t>Shiny</a:t>
            </a:r>
          </a:p>
          <a:p>
            <a:pPr eaLnBrk="1" hangingPunct="1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/>
              <a:t>Clean </a:t>
            </a:r>
          </a:p>
          <a:p>
            <a:pPr eaLnBrk="1" hangingPunct="1">
              <a:spcAft>
                <a:spcPts val="12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800"/>
              <a:t>Concave fillet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TW - Mast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TW - Master - Them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  <a:headEnd type="oval" w="sm" len="sm"/>
          <a:tailEnd type="oval" w="sm" len="sm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FF0000"/>
          </a:solidFill>
          <a:head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PLTW - Master</Template>
  <TotalTime>2472</TotalTime>
  <Words>1170</Words>
  <Application>Microsoft Office PowerPoint</Application>
  <PresentationFormat>On-screen Show (4:3)</PresentationFormat>
  <Paragraphs>231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PLTW - Master</vt:lpstr>
      <vt:lpstr>PLTW - Master - Theme</vt:lpstr>
      <vt:lpstr>PowerPoint Presentation</vt:lpstr>
      <vt:lpstr>Soldering &amp; De-soldering</vt:lpstr>
      <vt:lpstr>Soldering Tools</vt:lpstr>
      <vt:lpstr>Soldering Iron</vt:lpstr>
      <vt:lpstr>Solder</vt:lpstr>
      <vt:lpstr>Soldering Iron Care &amp; Maintenance</vt:lpstr>
      <vt:lpstr>Tinning Process</vt:lpstr>
      <vt:lpstr>Solder Process</vt:lpstr>
      <vt:lpstr>A Good Solder Joint</vt:lpstr>
      <vt:lpstr>Bad Solder Connections</vt:lpstr>
      <vt:lpstr>Bad Solder Connections</vt:lpstr>
      <vt:lpstr>Bad Solder Connections</vt:lpstr>
      <vt:lpstr>De-Solder Process: Solder Sucker</vt:lpstr>
      <vt:lpstr>De-Solder Process: Solder Wick</vt:lpstr>
      <vt:lpstr>Soldering Safety</vt:lpstr>
      <vt:lpstr>Soldering Safety</vt:lpstr>
      <vt:lpstr>Soldering Safety</vt:lpstr>
    </vt:vector>
  </TitlesOfParts>
  <Manager>Jason Rausch</Manager>
  <Company>Project Lead The Way,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Soldering &amp; Desoldering</dc:title>
  <dc:subject>Digital Electronics - PLTW</dc:subject>
  <dc:creator>DE Revision Team</dc:creator>
  <cp:keywords>Presentation</cp:keywords>
  <cp:lastModifiedBy>Kristen Champion-Terrell</cp:lastModifiedBy>
  <cp:revision>58</cp:revision>
  <dcterms:created xsi:type="dcterms:W3CDTF">2008-03-24T14:30:01Z</dcterms:created>
  <dcterms:modified xsi:type="dcterms:W3CDTF">2014-02-13T04:38:33Z</dcterms:modified>
</cp:coreProperties>
</file>