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4128" r:id="rId2"/>
  </p:sldMasterIdLst>
  <p:notesMasterIdLst>
    <p:notesMasterId r:id="rId13"/>
  </p:notesMasterIdLst>
  <p:handoutMasterIdLst>
    <p:handoutMasterId r:id="rId14"/>
  </p:handoutMasterIdLst>
  <p:sldIdLst>
    <p:sldId id="256" r:id="rId3"/>
    <p:sldId id="270" r:id="rId4"/>
    <p:sldId id="386" r:id="rId5"/>
    <p:sldId id="395" r:id="rId6"/>
    <p:sldId id="413" r:id="rId7"/>
    <p:sldId id="387" r:id="rId8"/>
    <p:sldId id="409" r:id="rId9"/>
    <p:sldId id="411" r:id="rId10"/>
    <p:sldId id="414" r:id="rId11"/>
    <p:sldId id="412" r:id="rId12"/>
  </p:sldIdLst>
  <p:sldSz cx="9144000" cy="6858000" type="screen4x3"/>
  <p:notesSz cx="7077075" cy="9051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51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CC00CC"/>
    <a:srgbClr val="00B050"/>
    <a:srgbClr val="3366FF"/>
    <a:srgbClr val="C00000"/>
    <a:srgbClr val="B2B2B2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94" autoAdjust="0"/>
    <p:restoredTop sz="82346" autoAdjust="0"/>
  </p:normalViewPr>
  <p:slideViewPr>
    <p:cSldViewPr snapToGrid="0">
      <p:cViewPr varScale="1">
        <p:scale>
          <a:sx n="100" d="100"/>
          <a:sy n="100" d="100"/>
        </p:scale>
        <p:origin x="237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90" d="100"/>
          <a:sy n="90" d="100"/>
        </p:scale>
        <p:origin x="-1794" y="-72"/>
      </p:cViewPr>
      <p:guideLst>
        <p:guide orient="horz" pos="28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The Breadboard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302000" y="0"/>
            <a:ext cx="3775075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5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Digital Electronics </a:t>
            </a:r>
            <a:r>
              <a:rPr lang="en-US" baseline="30000"/>
              <a:t>TM</a:t>
            </a:r>
          </a:p>
          <a:p>
            <a:pPr>
              <a:defRPr/>
            </a:pPr>
            <a:r>
              <a:rPr lang="en-US"/>
              <a:t>   1.2 Introduction to Analog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8520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5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</a:t>
            </a:r>
            <a:r>
              <a:rPr lang="en-US" smtClean="0"/>
              <a:t>2009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438" y="8583613"/>
            <a:ext cx="30670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50">
                <a:cs typeface="+mn-cs"/>
              </a:defRPr>
            </a:lvl1pPr>
          </a:lstStyle>
          <a:p>
            <a:pPr>
              <a:defRPr/>
            </a:pPr>
            <a:fld id="{A548BE6B-6DFD-4B5A-8F7F-ACA6F9DEB9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8555038"/>
            <a:ext cx="4889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8736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cs typeface="+mn-cs"/>
              </a:defRPr>
            </a:lvl1pPr>
          </a:lstStyle>
          <a:p>
            <a:pPr>
              <a:defRPr/>
            </a:pPr>
            <a:r>
              <a:rPr lang="en-US"/>
              <a:t>The Breadboard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302000" y="0"/>
            <a:ext cx="3775075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cs typeface="+mn-cs"/>
              </a:defRPr>
            </a:lvl1pPr>
          </a:lstStyle>
          <a:p>
            <a:pPr>
              <a:defRPr/>
            </a:pPr>
            <a:r>
              <a:rPr lang="en-US"/>
              <a:t>Digital Electronics </a:t>
            </a:r>
            <a:r>
              <a:rPr lang="en-US" baseline="30000"/>
              <a:t>TM</a:t>
            </a:r>
          </a:p>
          <a:p>
            <a:pPr>
              <a:defRPr/>
            </a:pPr>
            <a:r>
              <a:rPr lang="en-US"/>
              <a:t>   1.2 Introduction to Analog</a:t>
            </a:r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6350" y="679450"/>
            <a:ext cx="4524375" cy="3394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298950"/>
            <a:ext cx="5661025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83613"/>
            <a:ext cx="30670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5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2009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438" y="8583613"/>
            <a:ext cx="30670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50">
                <a:cs typeface="+mn-cs"/>
              </a:defRPr>
            </a:lvl1pPr>
          </a:lstStyle>
          <a:p>
            <a:pPr>
              <a:defRPr/>
            </a:pPr>
            <a:fld id="{FCDDD953-1C0C-49E5-A811-DA825F5F43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8555038"/>
            <a:ext cx="4889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81306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Breadboard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Digital Electronics </a:t>
            </a:r>
            <a:r>
              <a:rPr lang="en-US" baseline="30000"/>
              <a:t>TM</a:t>
            </a:r>
          </a:p>
          <a:p>
            <a:pPr>
              <a:defRPr/>
            </a:pPr>
            <a:r>
              <a:rPr lang="en-US"/>
              <a:t>   1.2 Introduction to Analog</a:t>
            </a:r>
          </a:p>
        </p:txBody>
      </p:sp>
      <p:sp>
        <p:nvSpPr>
          <p:cNvPr id="10244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Lead The Way, Inc.</a:t>
            </a:r>
          </a:p>
          <a:p>
            <a:pPr>
              <a:defRPr/>
            </a:pPr>
            <a:r>
              <a:rPr lang="en-US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94B6BE-7CA2-49A9-A669-BAB8BE86074B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5606" name="Slide Image Placeholder 1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7" name="Notes Placeholder 1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1875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Breadboard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Digital Electronics </a:t>
            </a:r>
            <a:r>
              <a:rPr lang="en-US" baseline="30000"/>
              <a:t>TM</a:t>
            </a:r>
          </a:p>
          <a:p>
            <a:pPr>
              <a:defRPr/>
            </a:pPr>
            <a:r>
              <a:rPr lang="en-US"/>
              <a:t>   1.2 Introduction to Analog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145B1B-F47B-47E7-978E-CB6A3B76E4C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787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Breadboard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Digital Electronics </a:t>
            </a:r>
            <a:r>
              <a:rPr lang="en-US" baseline="30000"/>
              <a:t>TM</a:t>
            </a:r>
          </a:p>
          <a:p>
            <a:pPr>
              <a:defRPr/>
            </a:pPr>
            <a:r>
              <a:rPr lang="en-US"/>
              <a:t>   1.2 Introduction to Analog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C5B1E7-3767-4780-9657-1448BEE99CE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879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.</a:t>
            </a:r>
          </a:p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Breadboard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Digital Electronics </a:t>
            </a:r>
            <a:r>
              <a:rPr lang="en-US" baseline="30000"/>
              <a:t>TM</a:t>
            </a:r>
          </a:p>
          <a:p>
            <a:pPr>
              <a:defRPr/>
            </a:pPr>
            <a:r>
              <a:rPr lang="en-US"/>
              <a:t>   1.2 Introduction to Analog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0C3072-5B9B-45C1-BB8E-CB52B64A812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62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xfrm>
            <a:off x="642938" y="4144963"/>
            <a:ext cx="5661025" cy="4073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Breadboard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Digital Electronics </a:t>
            </a:r>
            <a:r>
              <a:rPr lang="en-US" baseline="30000"/>
              <a:t>TM</a:t>
            </a:r>
          </a:p>
          <a:p>
            <a:pPr>
              <a:defRPr/>
            </a:pPr>
            <a:r>
              <a:rPr lang="en-US"/>
              <a:t>   1.2 Introduction to Analog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C13FAD-002C-4579-8BE2-C0AA0DB2390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962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Breadboard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Digital Electronics </a:t>
            </a:r>
            <a:r>
              <a:rPr lang="en-US" baseline="30000"/>
              <a:t>TM</a:t>
            </a:r>
          </a:p>
          <a:p>
            <a:pPr>
              <a:defRPr/>
            </a:pPr>
            <a:r>
              <a:rPr lang="en-US"/>
              <a:t>   1.2 Introduction to Analog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E7C344-E39E-44CB-AAFA-A715707581F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590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spcAft>
                <a:spcPct val="20000"/>
              </a:spcAft>
              <a:buClr>
                <a:schemeClr val="accent2"/>
              </a:buClr>
              <a:tabLst>
                <a:tab pos="914400" algn="l"/>
              </a:tabLst>
            </a:pPr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Breadboard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Digital Electronics </a:t>
            </a:r>
            <a:r>
              <a:rPr lang="en-US" baseline="30000"/>
              <a:t>TM</a:t>
            </a:r>
          </a:p>
          <a:p>
            <a:pPr>
              <a:defRPr/>
            </a:pPr>
            <a:r>
              <a:rPr lang="en-US"/>
              <a:t>   1.2 Introduction to Analog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17B778-FB82-408E-8888-7DE89BF08BB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059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xfrm>
            <a:off x="642938" y="4297363"/>
            <a:ext cx="5661025" cy="4073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Breadboard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Digital Electronics </a:t>
            </a:r>
            <a:r>
              <a:rPr lang="en-US" baseline="30000"/>
              <a:t>TM</a:t>
            </a:r>
          </a:p>
          <a:p>
            <a:pPr>
              <a:defRPr/>
            </a:pPr>
            <a:r>
              <a:rPr lang="en-US"/>
              <a:t>   1.2 Introduction to Analog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FAB507-9CF0-41EA-8987-53674A77ECB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562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Breadboard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Digital Electronics </a:t>
            </a:r>
            <a:r>
              <a:rPr lang="en-US" baseline="30000"/>
              <a:t>TM</a:t>
            </a:r>
          </a:p>
          <a:p>
            <a:pPr>
              <a:defRPr/>
            </a:pPr>
            <a:r>
              <a:rPr lang="en-US"/>
              <a:t>   1.2 Introduction to Analog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553925-2510-4A4A-9D8E-378BDF90E6C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091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Breadboard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Digital Electronics </a:t>
            </a:r>
            <a:r>
              <a:rPr lang="en-US" baseline="30000"/>
              <a:t>TM</a:t>
            </a:r>
          </a:p>
          <a:p>
            <a:pPr>
              <a:defRPr/>
            </a:pPr>
            <a:r>
              <a:rPr lang="en-US"/>
              <a:t>   1.2 Introduction to Analog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145B1B-F47B-47E7-978E-CB6A3B76E4C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753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3x3_PLTW_Logo_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2514600" y="4876800"/>
            <a:ext cx="4191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latin typeface="+mn-lt"/>
              </a:rPr>
              <a:t>Digital Electronics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210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8C4EC-7360-4749-BFE0-4C8FB5469A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19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181100"/>
            <a:ext cx="80470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FB23D-3AB6-434D-91EE-714D57301B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03418-4514-4C48-9677-8A50EABAC0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047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8" y="5334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60FD4-9F4D-4031-8530-2C0A53C185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 flipH="1">
            <a:off x="0" y="2667000"/>
            <a:ext cx="9144000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latin typeface="+mn-lt"/>
              </a:rPr>
              <a:t>Digital Electronics</a:t>
            </a:r>
          </a:p>
        </p:txBody>
      </p:sp>
      <p:pic>
        <p:nvPicPr>
          <p:cNvPr id="11" name="Picture 7" descr="C:\Users\Katie\Desktop\PLTW_M_L_3C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7" y="3484562"/>
            <a:ext cx="577532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943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181100"/>
            <a:ext cx="80470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27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93F02-18E3-415B-AC69-34CE8F5C23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388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50972-8E30-4183-85A6-FA7D78CE25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620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181100"/>
            <a:ext cx="80470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2713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757CF-1960-482B-BE57-2D152D5C60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146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181100"/>
            <a:ext cx="80470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46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F0D28-7490-4C9F-8D32-82F86328B2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291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181100"/>
            <a:ext cx="80470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27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A5E58-0D10-4B02-B3AC-0BB1267991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297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604E2-F677-4008-B36B-B00D57A1A5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374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7C907-4257-4E77-888E-180413D674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499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181100"/>
            <a:ext cx="80470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55333-2E93-4A5C-8809-C2E4D57A74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941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20341-70E1-4188-A2EF-447CD07832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19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181100"/>
            <a:ext cx="80470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4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DE7FD-DCCE-4AF7-8F52-7BE83799A1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6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DBDC9-352E-4856-9B38-D5AF72F9CD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966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AF2C7-F7E6-42A1-816A-952D3F9AE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440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543E9-B87A-4285-B8AF-83F3A39957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047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25CA6-AB1C-43AA-AA62-A45C644884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33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181100"/>
            <a:ext cx="80470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A8113-DD7B-4BDA-A334-6826B2BF6C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9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181100"/>
            <a:ext cx="80470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D4C79-E733-47B7-96A6-3056EABED0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4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181100"/>
            <a:ext cx="80470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05784-7AB9-4F1F-AB4B-1C112499AD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86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3F80F-A026-4100-B7C2-10F1B1EBEF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76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B38D4-EF64-4A0A-A9DB-F1C3CF9464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747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25F82-D19B-4CC8-948D-44F819C5D0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01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0989CECF-586B-456D-AC12-8766F806D7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6" r:id="rId1"/>
    <p:sldLayoutId id="2147485467" r:id="rId2"/>
    <p:sldLayoutId id="2147485454" r:id="rId3"/>
    <p:sldLayoutId id="2147485468" r:id="rId4"/>
    <p:sldLayoutId id="2147485469" r:id="rId5"/>
    <p:sldLayoutId id="2147485470" r:id="rId6"/>
    <p:sldLayoutId id="2147485455" r:id="rId7"/>
    <p:sldLayoutId id="2147485456" r:id="rId8"/>
    <p:sldLayoutId id="2147485457" r:id="rId9"/>
    <p:sldLayoutId id="2147485471" r:id="rId10"/>
    <p:sldLayoutId id="214748545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6CB540E2-3B67-40EB-843A-AB08C07FCC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72" r:id="rId1"/>
    <p:sldLayoutId id="2147485473" r:id="rId2"/>
    <p:sldLayoutId id="2147485459" r:id="rId3"/>
    <p:sldLayoutId id="2147485474" r:id="rId4"/>
    <p:sldLayoutId id="2147485475" r:id="rId5"/>
    <p:sldLayoutId id="2147485476" r:id="rId6"/>
    <p:sldLayoutId id="2147485460" r:id="rId7"/>
    <p:sldLayoutId id="2147485461" r:id="rId8"/>
    <p:sldLayoutId id="2147485462" r:id="rId9"/>
    <p:sldLayoutId id="2147485477" r:id="rId10"/>
    <p:sldLayoutId id="2147485463" r:id="rId11"/>
    <p:sldLayoutId id="2147485464" r:id="rId12"/>
    <p:sldLayoutId id="214748546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371600" y="4343400"/>
            <a:ext cx="6400800" cy="838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the </a:t>
            </a:r>
            <a:r>
              <a:rPr lang="en-US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Breadboard</a:t>
            </a:r>
            <a:endParaRPr lang="en-US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:\Users\lsmith\Dropbox\2014-15 Curriculum Release\Notes\Logos\PLTW Logo Transparent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199"/>
            <a:ext cx="5943600" cy="19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6858000" y="6629400"/>
            <a:ext cx="220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z="8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2014 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Digital Electronics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8146"/>
          </a:xfrm>
        </p:spPr>
        <p:txBody>
          <a:bodyPr/>
          <a:lstStyle/>
          <a:p>
            <a:r>
              <a:rPr lang="en-US" dirty="0" smtClean="0"/>
              <a:t>Breadboard: Guidelines and Tips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460375" indent="-460375">
              <a:spcAft>
                <a:spcPct val="40000"/>
              </a:spcAft>
            </a:pPr>
            <a:r>
              <a:rPr lang="en-US" sz="2800" dirty="0" smtClean="0"/>
              <a:t>Cut component leads to manageable lengths to avoid unintended touching leading to a short circuit. The image shows an example of ¼ inch legs (~ 3 hole spaces) that is an ideal length that is insert into a breadboard hole.</a:t>
            </a:r>
          </a:p>
          <a:p>
            <a:pPr marL="460375" indent="-460375"/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B7E4B-6C35-4E0C-8935-AF29EB9DEBD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2" b="20922"/>
          <a:stretch/>
        </p:blipFill>
        <p:spPr>
          <a:xfrm>
            <a:off x="1317577" y="3639492"/>
            <a:ext cx="6045819" cy="2260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Breadboard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FC6E9-77BA-4111-81AA-764527257B0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6388" name="Content Placeholder 2"/>
          <p:cNvSpPr txBox="1">
            <a:spLocks/>
          </p:cNvSpPr>
          <p:nvPr/>
        </p:nvSpPr>
        <p:spPr bwMode="auto">
          <a:xfrm>
            <a:off x="457200" y="1295400"/>
            <a:ext cx="8686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800"/>
              </a:spcAft>
            </a:pPr>
            <a:r>
              <a:rPr lang="en-US" sz="3200"/>
              <a:t>This presentation will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sz="2800"/>
              <a:t>Explain what a breadboard is.</a:t>
            </a:r>
          </a:p>
          <a:p>
            <a:pPr eaLnBrk="1" hangingPunct="1">
              <a:spcAft>
                <a:spcPct val="20000"/>
              </a:spcAft>
              <a:buClr>
                <a:schemeClr val="accent2"/>
              </a:buClr>
              <a:buFontTx/>
              <a:buChar char="•"/>
            </a:pPr>
            <a:r>
              <a:rPr lang="en-US" sz="2800"/>
              <a:t>Identify reasons for using a breadboard.</a:t>
            </a:r>
          </a:p>
          <a:p>
            <a:pPr eaLnBrk="1" hangingPunct="1">
              <a:spcAft>
                <a:spcPct val="20000"/>
              </a:spcAft>
              <a:buClr>
                <a:schemeClr val="accent2"/>
              </a:buClr>
              <a:buFontTx/>
              <a:buChar char="•"/>
            </a:pPr>
            <a:r>
              <a:rPr lang="en-US" sz="2800"/>
              <a:t>Review the guidelines and tips for proper breadboarding.</a:t>
            </a:r>
          </a:p>
          <a:p>
            <a:pPr eaLnBrk="1" hangingPunct="1">
              <a:spcAft>
                <a:spcPts val="1200"/>
              </a:spcAft>
              <a:buFontTx/>
              <a:buChar char="•"/>
            </a:pPr>
            <a:endParaRPr lang="en-US" sz="2800"/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sz="2400"/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sz="240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pic>
        <p:nvPicPr>
          <p:cNvPr id="16389" name="Picture 2" descr="breadboard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38600"/>
            <a:ext cx="46545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Breadboard?</a:t>
            </a:r>
          </a:p>
        </p:txBody>
      </p:sp>
      <p:sp>
        <p:nvSpPr>
          <p:cNvPr id="17411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524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A breadboard, sometimes called a </a:t>
            </a:r>
            <a:r>
              <a:rPr lang="en-US" dirty="0" err="1" smtClean="0"/>
              <a:t>protoboard</a:t>
            </a:r>
            <a:r>
              <a:rPr lang="en-US" dirty="0" smtClean="0"/>
              <a:t>, is a reusable platform for temporarily building electronic circuits.</a:t>
            </a:r>
          </a:p>
          <a:p>
            <a:pPr marL="0" indent="0">
              <a:buFontTx/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84C81-D1C9-4ADB-A700-81F06F307A8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57600"/>
            <a:ext cx="5551488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 Breadboard Works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191000" cy="5105400"/>
          </a:xfrm>
        </p:spPr>
        <p:txBody>
          <a:bodyPr/>
          <a:lstStyle/>
          <a:p>
            <a:pPr>
              <a:spcAft>
                <a:spcPct val="40000"/>
              </a:spcAft>
            </a:pPr>
            <a:r>
              <a:rPr lang="en-US" sz="2600" dirty="0" smtClean="0"/>
              <a:t>Electric component leads and the wire used to connect them are inserted into holes that are arranged in a grid pattern on the surface of the breadboard.</a:t>
            </a:r>
          </a:p>
          <a:p>
            <a:pPr>
              <a:spcAft>
                <a:spcPct val="40000"/>
              </a:spcAft>
            </a:pPr>
            <a:r>
              <a:rPr lang="en-US" sz="2600" dirty="0" smtClean="0"/>
              <a:t>A series of internal metal strips serve as jumper wires. They connect specific rows of holes.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2C048-1C05-4243-BEC9-123BA28049C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8437" name="Picture 2" descr="breadboar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1600200"/>
            <a:ext cx="395287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4800600" y="4019550"/>
            <a:ext cx="1920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/>
              <a:t>Cut-Away View</a:t>
            </a:r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4800600" y="1524000"/>
            <a:ext cx="1279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/>
              <a:t>Top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Breadboard Connections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2EE8B-EC2F-4450-A245-4B36A9F5CA6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9460" name="Picture 2" descr="breadboard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9247" y="2315557"/>
            <a:ext cx="4625984" cy="273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breadboard4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11733" y="2315557"/>
            <a:ext cx="4625984" cy="273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50224" y="6075370"/>
            <a:ext cx="3005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Red lines show</a:t>
            </a:r>
          </a:p>
          <a:p>
            <a:pPr algn="ctr"/>
            <a:r>
              <a:rPr lang="en-US" dirty="0" smtClean="0"/>
              <a:t>electrically connected holes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45265" y="6075144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Physical layout of</a:t>
            </a:r>
          </a:p>
          <a:p>
            <a:pPr algn="ctr"/>
            <a:r>
              <a:rPr lang="en-US" dirty="0" smtClean="0"/>
              <a:t>a breadboard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Breadboard?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dirty="0" smtClean="0"/>
              <a:t>The cost is lower and it takes less time to create a circuit using a breadboard than to design and fabricate a printed circuit board (PCB). The higher cost of a PCB should be reserved for the final working design.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dirty="0" smtClean="0"/>
              <a:t>As a complement to circuit simulation, </a:t>
            </a:r>
            <a:r>
              <a:rPr lang="en-US" dirty="0" err="1" smtClean="0"/>
              <a:t>breadboarding</a:t>
            </a:r>
            <a:r>
              <a:rPr lang="en-US" dirty="0" smtClean="0"/>
              <a:t> allows the designer to see how, and if, the circuit functions.</a:t>
            </a:r>
          </a:p>
          <a:p>
            <a:pPr marL="609600" indent="-609600">
              <a:spcAft>
                <a:spcPct val="30000"/>
              </a:spcAft>
              <a:buFontTx/>
              <a:buAutoNum type="arabicParenR" startAt="2"/>
            </a:pPr>
            <a:endParaRPr lang="en-US" dirty="0" smtClean="0"/>
          </a:p>
          <a:p>
            <a:pPr marL="609600" indent="-609600">
              <a:spcAft>
                <a:spcPct val="30000"/>
              </a:spcAft>
              <a:buFontTx/>
              <a:buAutoNum type="arabicParenR" startAt="2"/>
            </a:pPr>
            <a:endParaRPr lang="en-US" dirty="0" smtClean="0"/>
          </a:p>
          <a:p>
            <a:pPr marL="609600" indent="-609600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EF2162-BFED-4F74-B679-3769DC6EB3B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Breadboard?</a:t>
            </a:r>
          </a:p>
        </p:txBody>
      </p:sp>
      <p:sp>
        <p:nvSpPr>
          <p:cNvPr id="21507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>
              <a:spcAft>
                <a:spcPct val="30000"/>
              </a:spcAft>
            </a:pPr>
            <a:r>
              <a:rPr lang="en-US" dirty="0" smtClean="0"/>
              <a:t>A breadboard allows the designer to quickly change components during development and testing e.g. changing the value of a  resistor or capacitor</a:t>
            </a:r>
          </a:p>
          <a:p>
            <a:pPr>
              <a:spcAft>
                <a:spcPct val="30000"/>
              </a:spcAft>
            </a:pPr>
            <a:r>
              <a:rPr lang="en-US" dirty="0" smtClean="0"/>
              <a:t>A breadboard allows the designer to easily modify a circuit to facilitate measurements of voltage, current, or resistance.</a:t>
            </a:r>
          </a:p>
          <a:p>
            <a:pPr marL="609600" indent="-609600">
              <a:spcAft>
                <a:spcPct val="30000"/>
              </a:spcAft>
              <a:buFontTx/>
              <a:buAutoNum type="arabicParenR" startAt="2"/>
            </a:pPr>
            <a:endParaRPr lang="en-US" dirty="0" smtClean="0"/>
          </a:p>
          <a:p>
            <a:pPr marL="609600" indent="-609600">
              <a:spcAft>
                <a:spcPct val="30000"/>
              </a:spcAft>
              <a:buFontTx/>
              <a:buAutoNum type="arabicParenR" startAt="2"/>
            </a:pPr>
            <a:endParaRPr lang="en-US" dirty="0" smtClean="0"/>
          </a:p>
          <a:p>
            <a:pPr marL="609600" indent="-609600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F69DBF-EE31-48ED-9CC8-5E05C38B68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8146"/>
          </a:xfrm>
        </p:spPr>
        <p:txBody>
          <a:bodyPr/>
          <a:lstStyle/>
          <a:p>
            <a:r>
              <a:rPr lang="en-US" dirty="0" smtClean="0"/>
              <a:t>Breadboard: Guidelines and Tips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1800"/>
              </a:spcAft>
            </a:pPr>
            <a:r>
              <a:rPr lang="en-US" sz="2800" dirty="0" smtClean="0"/>
              <a:t>Use the </a:t>
            </a:r>
            <a:r>
              <a:rPr lang="en-US" sz="2800" dirty="0"/>
              <a:t>breadboard internal metal strips </a:t>
            </a:r>
            <a:r>
              <a:rPr lang="en-US" sz="2800" dirty="0" smtClean="0"/>
              <a:t>to </a:t>
            </a:r>
            <a:r>
              <a:rPr lang="en-US" sz="2800" dirty="0"/>
              <a:t>make the majority of the connections between </a:t>
            </a:r>
            <a:r>
              <a:rPr lang="en-US" sz="2800" dirty="0" smtClean="0"/>
              <a:t>components to minimize the use of jumper wires.</a:t>
            </a:r>
          </a:p>
          <a:p>
            <a:pPr marL="0" indent="0">
              <a:spcBef>
                <a:spcPct val="0"/>
              </a:spcBef>
              <a:spcAft>
                <a:spcPts val="1800"/>
              </a:spcAft>
              <a:buNone/>
            </a:pPr>
            <a:endParaRPr lang="en-US" sz="2800" dirty="0" smtClean="0"/>
          </a:p>
          <a:p>
            <a:pPr marL="457200" indent="-457200">
              <a:spcBef>
                <a:spcPct val="0"/>
              </a:spcBef>
              <a:spcAft>
                <a:spcPts val="1800"/>
              </a:spcAft>
            </a:pPr>
            <a:r>
              <a:rPr lang="en-US" sz="2800" dirty="0" smtClean="0"/>
              <a:t>Minimize jumper wire length to avoid a jumble of wires which is difficult to troubleshoot. </a:t>
            </a:r>
          </a:p>
          <a:p>
            <a:pPr marL="457200" indent="-457200">
              <a:spcBef>
                <a:spcPct val="0"/>
              </a:spcBef>
              <a:spcAft>
                <a:spcPts val="1800"/>
              </a:spcAft>
            </a:pPr>
            <a:r>
              <a:rPr lang="en-US" sz="2800" dirty="0" smtClean="0"/>
              <a:t>Assemble the physical breadboard circuit so that it looks as close as possible to the layout of the schematic circuit to help with troubleshooting.</a:t>
            </a:r>
          </a:p>
          <a:p>
            <a:pPr marL="457200" indent="-457200"/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544230-3041-4B79-8050-01CE8853C82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3" descr="breadboard4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778" y="2720031"/>
            <a:ext cx="2233033" cy="132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8146"/>
          </a:xfrm>
        </p:spPr>
        <p:txBody>
          <a:bodyPr/>
          <a:lstStyle/>
          <a:p>
            <a:r>
              <a:rPr lang="en-US" dirty="0" smtClean="0"/>
              <a:t>Breadboard: Guidelines and Tips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460375" indent="-460375">
              <a:spcAft>
                <a:spcPct val="40000"/>
              </a:spcAft>
            </a:pPr>
            <a:r>
              <a:rPr lang="en-US" sz="2800" dirty="0" smtClean="0"/>
              <a:t>Place IC chips with pins straddling the gap between the pin rows.</a:t>
            </a:r>
          </a:p>
          <a:p>
            <a:pPr marL="0" indent="0">
              <a:spcAft>
                <a:spcPct val="40000"/>
              </a:spcAft>
              <a:buNone/>
            </a:pPr>
            <a:endParaRPr lang="en-US" sz="2800" dirty="0" smtClean="0"/>
          </a:p>
          <a:p>
            <a:pPr marL="0" indent="0">
              <a:spcAft>
                <a:spcPct val="40000"/>
              </a:spcAft>
              <a:buNone/>
            </a:pPr>
            <a:endParaRPr lang="en-US" sz="2800" dirty="0"/>
          </a:p>
          <a:p>
            <a:pPr marL="0" indent="0">
              <a:spcAft>
                <a:spcPct val="40000"/>
              </a:spcAft>
              <a:buNone/>
            </a:pPr>
            <a:endParaRPr lang="en-US" sz="2800" dirty="0" smtClean="0"/>
          </a:p>
          <a:p>
            <a:pPr marL="460375" indent="-460375">
              <a:spcAft>
                <a:spcPct val="40000"/>
              </a:spcAft>
            </a:pPr>
            <a:r>
              <a:rPr lang="en-US" sz="2800" dirty="0" smtClean="0"/>
              <a:t>Work from a schematic and check off each component and wire as they are added to the breadboard.</a:t>
            </a:r>
          </a:p>
          <a:p>
            <a:pPr marL="460375" indent="-460375">
              <a:spcAft>
                <a:spcPct val="40000"/>
              </a:spcAft>
            </a:pPr>
            <a:r>
              <a:rPr lang="en-US" sz="2800" dirty="0"/>
              <a:t>Have someone check your circuit for errors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B7E4B-6C35-4E0C-8935-AF29EB9DEBD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4099" y="2173064"/>
            <a:ext cx="2799407" cy="232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12" y="2292285"/>
            <a:ext cx="4407030" cy="220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TW - Master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LTW - Master - Theme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rgbClr val="FF0000"/>
          </a:solidFill>
          <a:headEnd type="oval" w="sm" len="sm"/>
          <a:tailEnd type="oval" w="sm" len="sm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rgbClr val="0000FF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PLTW - Master</Template>
  <TotalTime>6281</TotalTime>
  <Words>619</Words>
  <Application>Microsoft Office PowerPoint</Application>
  <PresentationFormat>On-screen Show (4:3)</PresentationFormat>
  <Paragraphs>114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PLTW - Master</vt:lpstr>
      <vt:lpstr>PLTW - Master - Theme</vt:lpstr>
      <vt:lpstr>PowerPoint Presentation</vt:lpstr>
      <vt:lpstr>The Breadboard</vt:lpstr>
      <vt:lpstr>What is a Breadboard?</vt:lpstr>
      <vt:lpstr>How A Breadboard Works</vt:lpstr>
      <vt:lpstr>Breadboard Connections</vt:lpstr>
      <vt:lpstr>Why Breadboard?</vt:lpstr>
      <vt:lpstr>Why Breadboard?</vt:lpstr>
      <vt:lpstr>Breadboard: Guidelines and Tips</vt:lpstr>
      <vt:lpstr>Breadboard: Guidelines and Tips</vt:lpstr>
      <vt:lpstr>Breadboard: Guidelines and Tips</vt:lpstr>
    </vt:vector>
  </TitlesOfParts>
  <Manager>Jason Rausch</Manager>
  <Company>Project Lead The Way,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Breadboard</dc:title>
  <dc:subject>Digital Electronics - PLTW</dc:subject>
  <dc:creator>DE Revision Team</dc:creator>
  <cp:keywords>Presentation</cp:keywords>
  <cp:lastModifiedBy>Gerald Holt</cp:lastModifiedBy>
  <cp:revision>83</cp:revision>
  <dcterms:created xsi:type="dcterms:W3CDTF">2008-03-24T14:30:01Z</dcterms:created>
  <dcterms:modified xsi:type="dcterms:W3CDTF">2018-04-19T04:18:03Z</dcterms:modified>
</cp:coreProperties>
</file>